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handoutMasterIdLst>
    <p:handoutMasterId r:id="rId29"/>
  </p:handoutMasterIdLst>
  <p:sldIdLst>
    <p:sldId id="256" r:id="rId2"/>
    <p:sldId id="272" r:id="rId3"/>
    <p:sldId id="257" r:id="rId4"/>
    <p:sldId id="276" r:id="rId5"/>
    <p:sldId id="258" r:id="rId6"/>
    <p:sldId id="281" r:id="rId7"/>
    <p:sldId id="260" r:id="rId8"/>
    <p:sldId id="277" r:id="rId9"/>
    <p:sldId id="273" r:id="rId10"/>
    <p:sldId id="278" r:id="rId11"/>
    <p:sldId id="270" r:id="rId12"/>
    <p:sldId id="279" r:id="rId13"/>
    <p:sldId id="283" r:id="rId14"/>
    <p:sldId id="268" r:id="rId15"/>
    <p:sldId id="280" r:id="rId16"/>
    <p:sldId id="259" r:id="rId17"/>
    <p:sldId id="262" r:id="rId18"/>
    <p:sldId id="261" r:id="rId19"/>
    <p:sldId id="263" r:id="rId20"/>
    <p:sldId id="264" r:id="rId21"/>
    <p:sldId id="265" r:id="rId22"/>
    <p:sldId id="284" r:id="rId23"/>
    <p:sldId id="266" r:id="rId24"/>
    <p:sldId id="271" r:id="rId25"/>
    <p:sldId id="269" r:id="rId26"/>
    <p:sldId id="282" r:id="rId2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8DB5C23-C712-46D7-A10C-E91AB3C440CF}" type="datetimeFigureOut">
              <a:rPr lang="fr-FR" smtClean="0"/>
              <a:pPr/>
              <a:t>12/06/2017</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C44C436-D057-4B11-B67A-8092F246BD8D}" type="slidenum">
              <a:rPr lang="fr-FR" smtClean="0"/>
              <a:pPr/>
              <a:t>‹N°›</a:t>
            </a:fld>
            <a:endParaRPr lang="fr-FR"/>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AD9499-A21A-4456-9CD7-6471D9EBF49F}" type="datetimeFigureOut">
              <a:rPr lang="fr-FR" smtClean="0"/>
              <a:pPr/>
              <a:t>12/06/2017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D07D34-AEA1-48B2-B0F0-840758D59317}" type="slidenum">
              <a:rPr lang="fr-FR" smtClean="0"/>
              <a:pPr/>
              <a:t>‹N°›</a:t>
            </a:fld>
            <a:endParaRPr lang="fr-FR"/>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7727FCA-FA50-4C11-A8D8-25D8ADCBB6F0}" type="datetime1">
              <a:rPr lang="fr-FR" smtClean="0"/>
              <a:pPr/>
              <a:t>12/06/2017</a:t>
            </a:fld>
            <a:endParaRPr lang="fr-FR"/>
          </a:p>
        </p:txBody>
      </p:sp>
      <p:sp>
        <p:nvSpPr>
          <p:cNvPr id="5" name="Espace réservé du pied de page 4"/>
          <p:cNvSpPr>
            <a:spLocks noGrp="1"/>
          </p:cNvSpPr>
          <p:nvPr>
            <p:ph type="ftr" sz="quarter" idx="11"/>
          </p:nvPr>
        </p:nvSpPr>
        <p:spPr/>
        <p:txBody>
          <a:bodyPr/>
          <a:lstStyle/>
          <a:p>
            <a:r>
              <a:rPr lang="fr-FR" smtClean="0"/>
              <a:t>G.Deniau</a:t>
            </a:r>
            <a:endParaRPr lang="fr-FR"/>
          </a:p>
        </p:txBody>
      </p:sp>
      <p:sp>
        <p:nvSpPr>
          <p:cNvPr id="6" name="Espace réservé du numéro de diapositive 5"/>
          <p:cNvSpPr>
            <a:spLocks noGrp="1"/>
          </p:cNvSpPr>
          <p:nvPr>
            <p:ph type="sldNum" sz="quarter" idx="12"/>
          </p:nvPr>
        </p:nvSpPr>
        <p:spPr/>
        <p:txBody>
          <a:bodyPr/>
          <a:lstStyle/>
          <a:p>
            <a:fld id="{2A143E55-D7D6-42A8-AC60-35A14A26F314}"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BF9FA14-1170-4BBE-BD1C-09136044B1F9}" type="datetime1">
              <a:rPr lang="fr-FR" smtClean="0"/>
              <a:pPr/>
              <a:t>12/06/2017</a:t>
            </a:fld>
            <a:endParaRPr lang="fr-FR"/>
          </a:p>
        </p:txBody>
      </p:sp>
      <p:sp>
        <p:nvSpPr>
          <p:cNvPr id="5" name="Espace réservé du pied de page 4"/>
          <p:cNvSpPr>
            <a:spLocks noGrp="1"/>
          </p:cNvSpPr>
          <p:nvPr>
            <p:ph type="ftr" sz="quarter" idx="11"/>
          </p:nvPr>
        </p:nvSpPr>
        <p:spPr/>
        <p:txBody>
          <a:bodyPr/>
          <a:lstStyle/>
          <a:p>
            <a:r>
              <a:rPr lang="fr-FR" smtClean="0"/>
              <a:t>G.Deniau</a:t>
            </a:r>
            <a:endParaRPr lang="fr-FR"/>
          </a:p>
        </p:txBody>
      </p:sp>
      <p:sp>
        <p:nvSpPr>
          <p:cNvPr id="6" name="Espace réservé du numéro de diapositive 5"/>
          <p:cNvSpPr>
            <a:spLocks noGrp="1"/>
          </p:cNvSpPr>
          <p:nvPr>
            <p:ph type="sldNum" sz="quarter" idx="12"/>
          </p:nvPr>
        </p:nvSpPr>
        <p:spPr/>
        <p:txBody>
          <a:bodyPr/>
          <a:lstStyle/>
          <a:p>
            <a:fld id="{2A143E55-D7D6-42A8-AC60-35A14A26F31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976B3E9-8A50-4671-8006-7C11DEF98EDC}" type="datetime1">
              <a:rPr lang="fr-FR" smtClean="0"/>
              <a:pPr/>
              <a:t>12/06/2017</a:t>
            </a:fld>
            <a:endParaRPr lang="fr-FR"/>
          </a:p>
        </p:txBody>
      </p:sp>
      <p:sp>
        <p:nvSpPr>
          <p:cNvPr id="5" name="Espace réservé du pied de page 4"/>
          <p:cNvSpPr>
            <a:spLocks noGrp="1"/>
          </p:cNvSpPr>
          <p:nvPr>
            <p:ph type="ftr" sz="quarter" idx="11"/>
          </p:nvPr>
        </p:nvSpPr>
        <p:spPr/>
        <p:txBody>
          <a:bodyPr/>
          <a:lstStyle/>
          <a:p>
            <a:r>
              <a:rPr lang="fr-FR" smtClean="0"/>
              <a:t>G.Deniau</a:t>
            </a:r>
            <a:endParaRPr lang="fr-FR"/>
          </a:p>
        </p:txBody>
      </p:sp>
      <p:sp>
        <p:nvSpPr>
          <p:cNvPr id="6" name="Espace réservé du numéro de diapositive 5"/>
          <p:cNvSpPr>
            <a:spLocks noGrp="1"/>
          </p:cNvSpPr>
          <p:nvPr>
            <p:ph type="sldNum" sz="quarter" idx="12"/>
          </p:nvPr>
        </p:nvSpPr>
        <p:spPr/>
        <p:txBody>
          <a:bodyPr/>
          <a:lstStyle/>
          <a:p>
            <a:fld id="{2A143E55-D7D6-42A8-AC60-35A14A26F31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BB04D44-74DC-4195-91D7-F55AA477039D}" type="datetime1">
              <a:rPr lang="fr-FR" smtClean="0"/>
              <a:pPr/>
              <a:t>12/06/2017</a:t>
            </a:fld>
            <a:endParaRPr lang="fr-FR"/>
          </a:p>
        </p:txBody>
      </p:sp>
      <p:sp>
        <p:nvSpPr>
          <p:cNvPr id="5" name="Espace réservé du pied de page 4"/>
          <p:cNvSpPr>
            <a:spLocks noGrp="1"/>
          </p:cNvSpPr>
          <p:nvPr>
            <p:ph type="ftr" sz="quarter" idx="11"/>
          </p:nvPr>
        </p:nvSpPr>
        <p:spPr/>
        <p:txBody>
          <a:bodyPr/>
          <a:lstStyle/>
          <a:p>
            <a:r>
              <a:rPr lang="fr-FR" smtClean="0"/>
              <a:t>G.Deniau</a:t>
            </a:r>
            <a:endParaRPr lang="fr-FR"/>
          </a:p>
        </p:txBody>
      </p:sp>
      <p:sp>
        <p:nvSpPr>
          <p:cNvPr id="6" name="Espace réservé du numéro de diapositive 5"/>
          <p:cNvSpPr>
            <a:spLocks noGrp="1"/>
          </p:cNvSpPr>
          <p:nvPr>
            <p:ph type="sldNum" sz="quarter" idx="12"/>
          </p:nvPr>
        </p:nvSpPr>
        <p:spPr/>
        <p:txBody>
          <a:bodyPr/>
          <a:lstStyle/>
          <a:p>
            <a:fld id="{2A143E55-D7D6-42A8-AC60-35A14A26F31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493CFE-4A44-4040-BCA4-F6E9F570E0F6}" type="datetime1">
              <a:rPr lang="fr-FR" smtClean="0"/>
              <a:pPr/>
              <a:t>12/06/2017</a:t>
            </a:fld>
            <a:endParaRPr lang="fr-FR"/>
          </a:p>
        </p:txBody>
      </p:sp>
      <p:sp>
        <p:nvSpPr>
          <p:cNvPr id="5" name="Espace réservé du pied de page 4"/>
          <p:cNvSpPr>
            <a:spLocks noGrp="1"/>
          </p:cNvSpPr>
          <p:nvPr>
            <p:ph type="ftr" sz="quarter" idx="11"/>
          </p:nvPr>
        </p:nvSpPr>
        <p:spPr/>
        <p:txBody>
          <a:bodyPr/>
          <a:lstStyle/>
          <a:p>
            <a:r>
              <a:rPr lang="fr-FR" smtClean="0"/>
              <a:t>G.Deniau</a:t>
            </a:r>
            <a:endParaRPr lang="fr-FR"/>
          </a:p>
        </p:txBody>
      </p:sp>
      <p:sp>
        <p:nvSpPr>
          <p:cNvPr id="6" name="Espace réservé du numéro de diapositive 5"/>
          <p:cNvSpPr>
            <a:spLocks noGrp="1"/>
          </p:cNvSpPr>
          <p:nvPr>
            <p:ph type="sldNum" sz="quarter" idx="12"/>
          </p:nvPr>
        </p:nvSpPr>
        <p:spPr/>
        <p:txBody>
          <a:bodyPr/>
          <a:lstStyle/>
          <a:p>
            <a:fld id="{2A143E55-D7D6-42A8-AC60-35A14A26F314}"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CA58F3E-2961-4EBA-B383-9E65EACDEC9F}" type="datetime1">
              <a:rPr lang="fr-FR" smtClean="0"/>
              <a:pPr/>
              <a:t>12/06/2017</a:t>
            </a:fld>
            <a:endParaRPr lang="fr-FR"/>
          </a:p>
        </p:txBody>
      </p:sp>
      <p:sp>
        <p:nvSpPr>
          <p:cNvPr id="6" name="Espace réservé du pied de page 5"/>
          <p:cNvSpPr>
            <a:spLocks noGrp="1"/>
          </p:cNvSpPr>
          <p:nvPr>
            <p:ph type="ftr" sz="quarter" idx="11"/>
          </p:nvPr>
        </p:nvSpPr>
        <p:spPr/>
        <p:txBody>
          <a:bodyPr/>
          <a:lstStyle/>
          <a:p>
            <a:r>
              <a:rPr lang="fr-FR" smtClean="0"/>
              <a:t>G.Deniau</a:t>
            </a:r>
            <a:endParaRPr lang="fr-FR"/>
          </a:p>
        </p:txBody>
      </p:sp>
      <p:sp>
        <p:nvSpPr>
          <p:cNvPr id="7" name="Espace réservé du numéro de diapositive 6"/>
          <p:cNvSpPr>
            <a:spLocks noGrp="1"/>
          </p:cNvSpPr>
          <p:nvPr>
            <p:ph type="sldNum" sz="quarter" idx="12"/>
          </p:nvPr>
        </p:nvSpPr>
        <p:spPr/>
        <p:txBody>
          <a:bodyPr/>
          <a:lstStyle/>
          <a:p>
            <a:fld id="{2A143E55-D7D6-42A8-AC60-35A14A26F31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84F7446-EE06-4A9F-9E96-24057604D1A9}" type="datetime1">
              <a:rPr lang="fr-FR" smtClean="0"/>
              <a:pPr/>
              <a:t>12/06/2017</a:t>
            </a:fld>
            <a:endParaRPr lang="fr-FR"/>
          </a:p>
        </p:txBody>
      </p:sp>
      <p:sp>
        <p:nvSpPr>
          <p:cNvPr id="8" name="Espace réservé du pied de page 7"/>
          <p:cNvSpPr>
            <a:spLocks noGrp="1"/>
          </p:cNvSpPr>
          <p:nvPr>
            <p:ph type="ftr" sz="quarter" idx="11"/>
          </p:nvPr>
        </p:nvSpPr>
        <p:spPr/>
        <p:txBody>
          <a:bodyPr/>
          <a:lstStyle/>
          <a:p>
            <a:r>
              <a:rPr lang="fr-FR" smtClean="0"/>
              <a:t>G.Deniau</a:t>
            </a:r>
            <a:endParaRPr lang="fr-FR"/>
          </a:p>
        </p:txBody>
      </p:sp>
      <p:sp>
        <p:nvSpPr>
          <p:cNvPr id="9" name="Espace réservé du numéro de diapositive 8"/>
          <p:cNvSpPr>
            <a:spLocks noGrp="1"/>
          </p:cNvSpPr>
          <p:nvPr>
            <p:ph type="sldNum" sz="quarter" idx="12"/>
          </p:nvPr>
        </p:nvSpPr>
        <p:spPr/>
        <p:txBody>
          <a:bodyPr/>
          <a:lstStyle/>
          <a:p>
            <a:fld id="{2A143E55-D7D6-42A8-AC60-35A14A26F31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E7847E86-73D0-42FC-A11A-DAC3C1E43375}" type="datetime1">
              <a:rPr lang="fr-FR" smtClean="0"/>
              <a:pPr/>
              <a:t>12/06/2017</a:t>
            </a:fld>
            <a:endParaRPr lang="fr-FR"/>
          </a:p>
        </p:txBody>
      </p:sp>
      <p:sp>
        <p:nvSpPr>
          <p:cNvPr id="4" name="Espace réservé du pied de page 3"/>
          <p:cNvSpPr>
            <a:spLocks noGrp="1"/>
          </p:cNvSpPr>
          <p:nvPr>
            <p:ph type="ftr" sz="quarter" idx="11"/>
          </p:nvPr>
        </p:nvSpPr>
        <p:spPr/>
        <p:txBody>
          <a:bodyPr/>
          <a:lstStyle/>
          <a:p>
            <a:r>
              <a:rPr lang="fr-FR" smtClean="0"/>
              <a:t>G.Deniau</a:t>
            </a:r>
            <a:endParaRPr lang="fr-FR"/>
          </a:p>
        </p:txBody>
      </p:sp>
      <p:sp>
        <p:nvSpPr>
          <p:cNvPr id="5" name="Espace réservé du numéro de diapositive 4"/>
          <p:cNvSpPr>
            <a:spLocks noGrp="1"/>
          </p:cNvSpPr>
          <p:nvPr>
            <p:ph type="sldNum" sz="quarter" idx="12"/>
          </p:nvPr>
        </p:nvSpPr>
        <p:spPr/>
        <p:txBody>
          <a:bodyPr/>
          <a:lstStyle/>
          <a:p>
            <a:fld id="{2A143E55-D7D6-42A8-AC60-35A14A26F31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62829F1-EB1B-41AC-BE26-04F18178B26B}" type="datetime1">
              <a:rPr lang="fr-FR" smtClean="0"/>
              <a:pPr/>
              <a:t>12/06/2017</a:t>
            </a:fld>
            <a:endParaRPr lang="fr-FR"/>
          </a:p>
        </p:txBody>
      </p:sp>
      <p:sp>
        <p:nvSpPr>
          <p:cNvPr id="3" name="Espace réservé du pied de page 2"/>
          <p:cNvSpPr>
            <a:spLocks noGrp="1"/>
          </p:cNvSpPr>
          <p:nvPr>
            <p:ph type="ftr" sz="quarter" idx="11"/>
          </p:nvPr>
        </p:nvSpPr>
        <p:spPr/>
        <p:txBody>
          <a:bodyPr/>
          <a:lstStyle/>
          <a:p>
            <a:r>
              <a:rPr lang="fr-FR" smtClean="0"/>
              <a:t>G.Deniau</a:t>
            </a:r>
            <a:endParaRPr lang="fr-FR"/>
          </a:p>
        </p:txBody>
      </p:sp>
      <p:sp>
        <p:nvSpPr>
          <p:cNvPr id="4" name="Espace réservé du numéro de diapositive 3"/>
          <p:cNvSpPr>
            <a:spLocks noGrp="1"/>
          </p:cNvSpPr>
          <p:nvPr>
            <p:ph type="sldNum" sz="quarter" idx="12"/>
          </p:nvPr>
        </p:nvSpPr>
        <p:spPr/>
        <p:txBody>
          <a:bodyPr/>
          <a:lstStyle/>
          <a:p>
            <a:fld id="{2A143E55-D7D6-42A8-AC60-35A14A26F31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B14067B-2EA4-4AE2-AFF7-14D83BF8402F}" type="datetime1">
              <a:rPr lang="fr-FR" smtClean="0"/>
              <a:pPr/>
              <a:t>12/06/2017</a:t>
            </a:fld>
            <a:endParaRPr lang="fr-FR"/>
          </a:p>
        </p:txBody>
      </p:sp>
      <p:sp>
        <p:nvSpPr>
          <p:cNvPr id="6" name="Espace réservé du pied de page 5"/>
          <p:cNvSpPr>
            <a:spLocks noGrp="1"/>
          </p:cNvSpPr>
          <p:nvPr>
            <p:ph type="ftr" sz="quarter" idx="11"/>
          </p:nvPr>
        </p:nvSpPr>
        <p:spPr/>
        <p:txBody>
          <a:bodyPr/>
          <a:lstStyle/>
          <a:p>
            <a:r>
              <a:rPr lang="fr-FR" smtClean="0"/>
              <a:t>G.Deniau</a:t>
            </a:r>
            <a:endParaRPr lang="fr-FR"/>
          </a:p>
        </p:txBody>
      </p:sp>
      <p:sp>
        <p:nvSpPr>
          <p:cNvPr id="7" name="Espace réservé du numéro de diapositive 6"/>
          <p:cNvSpPr>
            <a:spLocks noGrp="1"/>
          </p:cNvSpPr>
          <p:nvPr>
            <p:ph type="sldNum" sz="quarter" idx="12"/>
          </p:nvPr>
        </p:nvSpPr>
        <p:spPr/>
        <p:txBody>
          <a:bodyPr/>
          <a:lstStyle/>
          <a:p>
            <a:fld id="{2A143E55-D7D6-42A8-AC60-35A14A26F31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C592E02-3CE0-48F4-902E-76B158F4D6C1}" type="datetime1">
              <a:rPr lang="fr-FR" smtClean="0"/>
              <a:pPr/>
              <a:t>12/06/2017</a:t>
            </a:fld>
            <a:endParaRPr lang="fr-FR"/>
          </a:p>
        </p:txBody>
      </p:sp>
      <p:sp>
        <p:nvSpPr>
          <p:cNvPr id="6" name="Espace réservé du pied de page 5"/>
          <p:cNvSpPr>
            <a:spLocks noGrp="1"/>
          </p:cNvSpPr>
          <p:nvPr>
            <p:ph type="ftr" sz="quarter" idx="11"/>
          </p:nvPr>
        </p:nvSpPr>
        <p:spPr/>
        <p:txBody>
          <a:bodyPr/>
          <a:lstStyle/>
          <a:p>
            <a:r>
              <a:rPr lang="fr-FR" smtClean="0"/>
              <a:t>G.Deniau</a:t>
            </a:r>
            <a:endParaRPr lang="fr-FR"/>
          </a:p>
        </p:txBody>
      </p:sp>
      <p:sp>
        <p:nvSpPr>
          <p:cNvPr id="7" name="Espace réservé du numéro de diapositive 6"/>
          <p:cNvSpPr>
            <a:spLocks noGrp="1"/>
          </p:cNvSpPr>
          <p:nvPr>
            <p:ph type="sldNum" sz="quarter" idx="12"/>
          </p:nvPr>
        </p:nvSpPr>
        <p:spPr/>
        <p:txBody>
          <a:bodyPr/>
          <a:lstStyle/>
          <a:p>
            <a:fld id="{2A143E55-D7D6-42A8-AC60-35A14A26F314}"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28000"/>
            <a:lum/>
          </a:blip>
          <a:srcRect/>
          <a:stretch>
            <a:fillRect l="-26000" r="-26000"/>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BFEEC7-5137-4E21-8B07-27B9539538EC}" type="datetime1">
              <a:rPr lang="fr-FR" smtClean="0"/>
              <a:pPr/>
              <a:t>12/06/2017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smtClean="0"/>
              <a:t>G.Deniau</a:t>
            </a: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143E55-D7D6-42A8-AC60-35A14A26F31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chroederpage.blogspot.fr/2013/10/fall-listening-center-idea-freebie.html" TargetMode="External"/><Relationship Id="rId2" Type="http://schemas.openxmlformats.org/officeDocument/2006/relationships/hyperlink" Target="http://www.lycee-jean-renoir.de/IMG/jpg/siteqrcode.jpg" TargetMode="External"/><Relationship Id="rId1" Type="http://schemas.openxmlformats.org/officeDocument/2006/relationships/slideLayout" Target="../slideLayouts/slideLayout2.xml"/><Relationship Id="rId4" Type="http://schemas.openxmlformats.org/officeDocument/2006/relationships/hyperlink" Target="https://encrypted-tbn3.gstatic.com/images?q=tbn:ANd9GcQ6nEjymmcKUKirfE2d7U6p9slvp_d7W_4MK3vRcqv2kJeGSrnV"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2.ac-lyon.fr/services/rdri/images/images_2014/images_pedagogie/qr_code_usages_1.jpg" TargetMode="External"/><Relationship Id="rId2" Type="http://schemas.openxmlformats.org/officeDocument/2006/relationships/hyperlink" Target="https://encrypted-tbn2.gstatic.com/images?q=tbn:ANd9GcQ4rjB6ZnY3bKlhyxi5gRFB9-tLQsVEKleABgpowcFiTWUqZLelFA" TargetMode="External"/><Relationship Id="rId1" Type="http://schemas.openxmlformats.org/officeDocument/2006/relationships/slideLayout" Target="../slideLayouts/slideLayout2.xml"/><Relationship Id="rId6" Type="http://schemas.openxmlformats.org/officeDocument/2006/relationships/hyperlink" Target="http://eduscol.education.fr/primabord/realisation-d-une-fresque-interactive-a-l-ecole-jean-racine-a-chateauroux-indre" TargetMode="External"/><Relationship Id="rId5" Type="http://schemas.openxmlformats.org/officeDocument/2006/relationships/hyperlink" Target="http://dcapsulespourlecole.weebly.com/direction-deacutecole-et-numeacuterique.html" TargetMode="External"/><Relationship Id="rId4" Type="http://schemas.openxmlformats.org/officeDocument/2006/relationships/hyperlink" Target="http://img.scoop.it/EKTbvbQS5_Ch8TrULfg_7zl72eJkfbmt4t8yenImKBVvK0kTmF0xjctABnaLJIm9"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aestetype.com/design/wp-content/uploads/2013/03/stlizier2.jpg" TargetMode="External"/><Relationship Id="rId1" Type="http://schemas.openxmlformats.org/officeDocument/2006/relationships/slideLayout" Target="../slideLayouts/slideLayout2.xml"/><Relationship Id="rId5" Type="http://schemas.openxmlformats.org/officeDocument/2006/relationships/hyperlink" Target="https://docs.google.com/presentation/d/1AW7GLp39amwkzPLqaiyyj3qhz4EcjIAWpPWhr1pcgQM/edit" TargetMode="External"/><Relationship Id="rId4" Type="http://schemas.openxmlformats.org/officeDocument/2006/relationships/hyperlink" Target="http://www.ac-grenoble.fr/tice74/spip.php?article1249"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youtube.com/watch?v=1Rzx6kryhd4"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dcapsulespourlecole.weebly.com/uploads/6/0/8/6/60869899/20161222-093254-resized_orig.jpg" TargetMode="External"/><Relationship Id="rId3" Type="http://schemas.openxmlformats.org/officeDocument/2006/relationships/hyperlink" Target="http://dcapsulespourlecole.weebly.com/les-cleacutes-de-leacutecole-des-videacuteos-pour-les-parents.html" TargetMode="External"/><Relationship Id="rId7" Type="http://schemas.openxmlformats.org/officeDocument/2006/relationships/hyperlink" Target="http://dcapsulespourlecole.weebly.com/uploads/6/0/8/6/60869899/img-20161210-141659_orig.jpg" TargetMode="External"/><Relationship Id="rId2" Type="http://schemas.openxmlformats.org/officeDocument/2006/relationships/hyperlink" Target="http://dcapsulespourlecole.weebly.com/" TargetMode="External"/><Relationship Id="rId1" Type="http://schemas.openxmlformats.org/officeDocument/2006/relationships/slideLayout" Target="../slideLayouts/slideLayout2.xml"/><Relationship Id="rId6" Type="http://schemas.openxmlformats.org/officeDocument/2006/relationships/hyperlink" Target="http://dcapsulespourlecole.weebly.com/uploads/6/0/8/6/60869899/published/20161212-150812.jpg?1482399517" TargetMode="External"/><Relationship Id="rId5" Type="http://schemas.openxmlformats.org/officeDocument/2006/relationships/hyperlink" Target="http://classetice.fr/IMG/jpg/qr600.jpg" TargetMode="External"/><Relationship Id="rId10" Type="http://schemas.openxmlformats.org/officeDocument/2006/relationships/image" Target="../media/image21.jpeg"/><Relationship Id="rId4" Type="http://schemas.openxmlformats.org/officeDocument/2006/relationships/hyperlink" Target="http://dcapsulespourlecole.weebly.com/uploads/6/0/8/6/60869899/20161212-150639_orig.jpg" TargetMode="External"/><Relationship Id="rId9"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hyperlink" Target="http://amzn.to/1QsnPf2" TargetMode="External"/><Relationship Id="rId7"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hyperlink" Target="http://www4.ac-nancy-metz.fr/eps/site/artpublic/bibliotheque/File/numerique/Hootoo_TripMate_Titan/HooToo_TripMate_TITAN_TUTORIEL_QRCode_HORS_LIGNE.pdf" TargetMode="External"/><Relationship Id="rId5" Type="http://schemas.openxmlformats.org/officeDocument/2006/relationships/hyperlink" Target="https://www.youtube.com/watch?v=9A1_k3_xSeQ&amp;feature=youtu.be" TargetMode="External"/><Relationship Id="rId4" Type="http://schemas.openxmlformats.org/officeDocument/2006/relationships/hyperlink" Target="https://www.youtube.com/watch?v=YR6JjQtnduI&amp;feature=youtu.be" TargetMode="External"/></Relationships>
</file>

<file path=ppt/slides/_rels/slide16.xml.rels><?xml version="1.0" encoding="UTF-8" standalone="yes"?>
<Relationships xmlns="http://schemas.openxmlformats.org/package/2006/relationships"><Relationship Id="rId2" Type="http://schemas.openxmlformats.org/officeDocument/2006/relationships/hyperlink" Target="https://www.unitag.io/fr/qrcod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micetf.fr/qrcode/" TargetMode="External"/><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gif"/><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hyperlink" Target="https://play.google.com/store/apps/details?id=com.unitag.scanner" TargetMode="External"/><Relationship Id="rId7" Type="http://schemas.openxmlformats.org/officeDocument/2006/relationships/image" Target="../media/image15.gif"/><Relationship Id="rId2" Type="http://schemas.openxmlformats.org/officeDocument/2006/relationships/hyperlink" Target="https://play.google.com/store/search?q=lecteur%20de%20QR%20codes" TargetMode="Externa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hyperlink" Target="https://itunes.apple.com/fr/app/id722258852"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dcapsulespourlecole.weebly.com/les-cleacutes-de-leacutecole-des-videacuteos-pour-les-parents.html" TargetMode="External"/><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upermaitre.eklablog.fr/lecons-d-orthographe-cm2-avec-qr-codes-a130015082" TargetMode="External"/><Relationship Id="rId2" Type="http://schemas.openxmlformats.org/officeDocument/2006/relationships/hyperlink" Target="https://sicestpasmalheureux.com/2014/03/25/le-cahier-de-lecons-augmente/" TargetMode="External"/><Relationship Id="rId1" Type="http://schemas.openxmlformats.org/officeDocument/2006/relationships/slideLayout" Target="../slideLayouts/slideLayout2.xml"/><Relationship Id="rId4" Type="http://schemas.openxmlformats.org/officeDocument/2006/relationships/hyperlink" Target="http://dcapsulespourlecole.weebly.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835696" y="908720"/>
            <a:ext cx="6912768" cy="2304256"/>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r>
              <a:rPr lang="fr-FR" sz="7200" dirty="0" smtClean="0">
                <a:solidFill>
                  <a:schemeClr val="bg1"/>
                </a:solidFill>
              </a:rPr>
              <a:t>Créer et utiliser des QR Codes</a:t>
            </a:r>
            <a:endParaRPr lang="fr-FR" sz="7200" dirty="0">
              <a:solidFill>
                <a:schemeClr val="bg1"/>
              </a:solidFill>
            </a:endParaRPr>
          </a:p>
        </p:txBody>
      </p:sp>
      <p:pic>
        <p:nvPicPr>
          <p:cNvPr id="17410" name="Picture 2" descr="http://www.ephygie.com/wp-content/uploads/2012/04/Loupe.jpg"/>
          <p:cNvPicPr>
            <a:picLocks noChangeAspect="1" noChangeArrowheads="1"/>
          </p:cNvPicPr>
          <p:nvPr/>
        </p:nvPicPr>
        <p:blipFill>
          <a:blip r:embed="rId3" cstate="print"/>
          <a:srcRect/>
          <a:stretch>
            <a:fillRect/>
          </a:stretch>
        </p:blipFill>
        <p:spPr bwMode="auto">
          <a:xfrm flipH="1">
            <a:off x="5004048" y="3789040"/>
            <a:ext cx="1999601" cy="3068960"/>
          </a:xfrm>
          <a:prstGeom prst="rect">
            <a:avLst/>
          </a:prstGeom>
          <a:noFill/>
        </p:spPr>
      </p:pic>
      <p:sp>
        <p:nvSpPr>
          <p:cNvPr id="7" name="Rectangle 6"/>
          <p:cNvSpPr/>
          <p:nvPr/>
        </p:nvSpPr>
        <p:spPr>
          <a:xfrm rot="20563419">
            <a:off x="2789875" y="3645697"/>
            <a:ext cx="2084537" cy="923330"/>
          </a:xfrm>
          <a:prstGeom prst="rect">
            <a:avLst/>
          </a:prstGeom>
          <a:noFill/>
        </p:spPr>
        <p:txBody>
          <a:bodyPr wrap="square" lIns="91440" tIns="45720" rIns="91440" bIns="45720">
            <a:spAutoFit/>
          </a:bodyPr>
          <a:lstStyle/>
          <a:p>
            <a:pPr algn="ctr"/>
            <a:r>
              <a:rPr lang="fr-FR" sz="5400" b="1" spc="200" dirty="0" smtClean="0">
                <a:ln w="29210">
                  <a:solidFill>
                    <a:schemeClr val="accent3">
                      <a:tint val="10000"/>
                    </a:schemeClr>
                  </a:solidFill>
                </a:ln>
                <a:effectLst>
                  <a:innerShdw blurRad="50800" dist="50800" dir="8100000">
                    <a:srgbClr val="7D7D7D">
                      <a:alpha val="73000"/>
                    </a:srgbClr>
                  </a:innerShdw>
                </a:effectLst>
              </a:rPr>
              <a:t>???</a:t>
            </a:r>
            <a:endParaRPr lang="fr-FR" sz="5400" b="1" spc="200" dirty="0">
              <a:ln w="29210">
                <a:solidFill>
                  <a:schemeClr val="accent3">
                    <a:tint val="10000"/>
                  </a:schemeClr>
                </a:solidFill>
              </a:ln>
              <a:effectLst>
                <a:innerShdw blurRad="50800" dist="50800" dir="8100000">
                  <a:srgbClr val="7D7D7D">
                    <a:alpha val="73000"/>
                  </a:srgbClr>
                </a:innerShdw>
              </a:effectLst>
            </a:endParaRPr>
          </a:p>
        </p:txBody>
      </p:sp>
      <p:pic>
        <p:nvPicPr>
          <p:cNvPr id="9" name="Image 8" descr="qr code dcaps les clés.png"/>
          <p:cNvPicPr>
            <a:picLocks noChangeAspect="1"/>
          </p:cNvPicPr>
          <p:nvPr/>
        </p:nvPicPr>
        <p:blipFill>
          <a:blip r:embed="rId4" cstate="print"/>
          <a:stretch>
            <a:fillRect/>
          </a:stretch>
        </p:blipFill>
        <p:spPr>
          <a:xfrm>
            <a:off x="2699792" y="4575446"/>
            <a:ext cx="2282554" cy="2282554"/>
          </a:xfrm>
          <a:prstGeom prst="rect">
            <a:avLst/>
          </a:prstGeom>
        </p:spPr>
      </p:pic>
      <p:sp>
        <p:nvSpPr>
          <p:cNvPr id="10" name="Espace réservé du pied de page 9"/>
          <p:cNvSpPr>
            <a:spLocks noGrp="1"/>
          </p:cNvSpPr>
          <p:nvPr>
            <p:ph type="ftr" sz="quarter" idx="11"/>
          </p:nvPr>
        </p:nvSpPr>
        <p:spPr>
          <a:xfrm>
            <a:off x="6248400" y="6237312"/>
            <a:ext cx="2895600" cy="365125"/>
          </a:xfrm>
        </p:spPr>
        <p:txBody>
          <a:bodyPr/>
          <a:lstStyle/>
          <a:p>
            <a:r>
              <a:rPr lang="fr-FR" sz="1800" b="1" dirty="0" err="1" smtClean="0">
                <a:solidFill>
                  <a:schemeClr val="tx1"/>
                </a:solidFill>
              </a:rPr>
              <a:t>G.Deniau</a:t>
            </a:r>
            <a:endParaRPr lang="fr-FR" sz="1800"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36712"/>
            <a:ext cx="8229600" cy="5472608"/>
          </a:xfrm>
        </p:spPr>
        <p:txBody>
          <a:bodyPr>
            <a:normAutofit fontScale="92500" lnSpcReduction="20000"/>
          </a:bodyPr>
          <a:lstStyle/>
          <a:p>
            <a:r>
              <a:rPr lang="fr-FR" dirty="0" smtClean="0"/>
              <a:t>Sous le texte du chant afin d’accéder à la bande son de celui-ci (</a:t>
            </a:r>
            <a:r>
              <a:rPr lang="fr-FR" dirty="0" smtClean="0">
                <a:hlinkClick r:id="rId2"/>
              </a:rPr>
              <a:t>lien</a:t>
            </a:r>
            <a:r>
              <a:rPr lang="fr-FR" dirty="0" smtClean="0"/>
              <a:t>)</a:t>
            </a:r>
          </a:p>
          <a:p>
            <a:r>
              <a:rPr lang="fr-FR" dirty="0" smtClean="0"/>
              <a:t>Sur la leçon de sciences afin de donner accès à une animation en ligne </a:t>
            </a:r>
          </a:p>
          <a:p>
            <a:r>
              <a:rPr lang="fr-FR" dirty="0" smtClean="0"/>
              <a:t>Sur une fiche de lecture pour proposer un questionnaire en ligne </a:t>
            </a:r>
          </a:p>
          <a:p>
            <a:r>
              <a:rPr lang="fr-FR" dirty="0" smtClean="0"/>
              <a:t>Dans le cahier d’anglais pour écouter la prononciation des mots, des phrases ou des textes écrits</a:t>
            </a:r>
          </a:p>
          <a:p>
            <a:r>
              <a:rPr lang="fr-FR" dirty="0" smtClean="0"/>
              <a:t>Dans le coin lecture pour écouter des histoires (</a:t>
            </a:r>
            <a:r>
              <a:rPr lang="fr-FR" dirty="0" smtClean="0">
                <a:hlinkClick r:id="rId3"/>
              </a:rPr>
              <a:t>lien</a:t>
            </a:r>
            <a:r>
              <a:rPr lang="fr-FR" dirty="0" smtClean="0"/>
              <a:t>)</a:t>
            </a:r>
          </a:p>
          <a:p>
            <a:r>
              <a:rPr lang="fr-FR" dirty="0" smtClean="0"/>
              <a:t>En BCD pour avoir un résumé du livre ou un avis (</a:t>
            </a:r>
            <a:r>
              <a:rPr lang="fr-FR" dirty="0" smtClean="0">
                <a:hlinkClick r:id="rId4"/>
              </a:rPr>
              <a:t>lien</a:t>
            </a:r>
            <a:r>
              <a:rPr lang="fr-FR" dirty="0" smtClean="0"/>
              <a:t>)</a:t>
            </a:r>
          </a:p>
          <a:p>
            <a:endParaRPr lang="fr-FR" dirty="0"/>
          </a:p>
        </p:txBody>
      </p:sp>
      <p:sp>
        <p:nvSpPr>
          <p:cNvPr id="4" name="Espace réservé du pied de page 3"/>
          <p:cNvSpPr>
            <a:spLocks noGrp="1"/>
          </p:cNvSpPr>
          <p:nvPr>
            <p:ph type="ftr" sz="quarter" idx="11"/>
          </p:nvPr>
        </p:nvSpPr>
        <p:spPr/>
        <p:txBody>
          <a:bodyPr/>
          <a:lstStyle/>
          <a:p>
            <a:r>
              <a:rPr lang="fr-FR" dirty="0" err="1" smtClean="0"/>
              <a:t>G.Deniau</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332656"/>
            <a:ext cx="8640960" cy="6264696"/>
          </a:xfrm>
        </p:spPr>
        <p:txBody>
          <a:bodyPr>
            <a:normAutofit lnSpcReduction="10000"/>
          </a:bodyPr>
          <a:lstStyle/>
          <a:p>
            <a:r>
              <a:rPr lang="fr-FR" dirty="0" smtClean="0"/>
              <a:t> </a:t>
            </a:r>
            <a:r>
              <a:rPr lang="fr-FR" sz="3400" dirty="0" smtClean="0"/>
              <a:t>Sur des productions plastiques d’élèves afin d’accéder à un commentaire oral de ceux-ci </a:t>
            </a:r>
            <a:r>
              <a:rPr lang="fr-FR" sz="3400" smtClean="0"/>
              <a:t>(</a:t>
            </a:r>
            <a:r>
              <a:rPr lang="fr-FR" sz="3400" smtClean="0">
                <a:hlinkClick r:id="rId2"/>
              </a:rPr>
              <a:t>lien</a:t>
            </a:r>
            <a:r>
              <a:rPr lang="fr-FR" sz="3400" smtClean="0"/>
              <a:t> 1</a:t>
            </a:r>
            <a:r>
              <a:rPr lang="fr-FR" sz="3400" dirty="0" smtClean="0"/>
              <a:t>, </a:t>
            </a:r>
            <a:r>
              <a:rPr lang="fr-FR" sz="3400" smtClean="0">
                <a:hlinkClick r:id="rId3"/>
              </a:rPr>
              <a:t>lien</a:t>
            </a:r>
            <a:r>
              <a:rPr lang="fr-FR" sz="3400" smtClean="0"/>
              <a:t> 2)</a:t>
            </a:r>
            <a:endParaRPr lang="fr-FR" sz="3400" dirty="0" smtClean="0"/>
          </a:p>
          <a:p>
            <a:r>
              <a:rPr lang="fr-FR" sz="3400" dirty="0" smtClean="0"/>
              <a:t>Sur une BD, pour accéder à la narration: </a:t>
            </a:r>
            <a:r>
              <a:rPr lang="fr-FR" sz="3400" dirty="0" smtClean="0">
                <a:hlinkClick r:id="rId4"/>
              </a:rPr>
              <a:t>lien</a:t>
            </a:r>
            <a:endParaRPr lang="fr-FR" sz="3400" dirty="0" smtClean="0"/>
          </a:p>
          <a:p>
            <a:r>
              <a:rPr lang="fr-FR" sz="3400" dirty="0" smtClean="0"/>
              <a:t>Sur un affichage de classe afin d’avoir le rappel de la notion en vidéo : de nombreuses capsules sont disponibles sur internet (</a:t>
            </a:r>
            <a:r>
              <a:rPr lang="fr-FR" sz="3400" dirty="0" smtClean="0">
                <a:hlinkClick r:id="rId5"/>
              </a:rPr>
              <a:t>lien</a:t>
            </a:r>
            <a:r>
              <a:rPr lang="fr-FR" sz="3400" dirty="0" smtClean="0"/>
              <a:t>) </a:t>
            </a:r>
          </a:p>
          <a:p>
            <a:r>
              <a:rPr lang="fr-FR" sz="3400" dirty="0" smtClean="0"/>
              <a:t>Sur la feuille d’exercices pour accéder à la règle, à une fiche procédurale, une carte mentale, aux solutions, à des conseils</a:t>
            </a:r>
          </a:p>
          <a:p>
            <a:r>
              <a:rPr lang="fr-FR" sz="3400" dirty="0" smtClean="0"/>
              <a:t>Sur une fresque (</a:t>
            </a:r>
            <a:r>
              <a:rPr lang="fr-FR" sz="3400" dirty="0" smtClean="0">
                <a:hlinkClick r:id="rId6"/>
              </a:rPr>
              <a:t>projet </a:t>
            </a:r>
            <a:r>
              <a:rPr lang="fr-FR" sz="3400" dirty="0" smtClean="0"/>
              <a:t>de l’école Jean Racine à Châteauroux)</a:t>
            </a:r>
          </a:p>
          <a:p>
            <a:endParaRPr lang="fr-FR" dirty="0"/>
          </a:p>
        </p:txBody>
      </p:sp>
      <p:sp>
        <p:nvSpPr>
          <p:cNvPr id="4" name="Espace réservé du pied de page 3"/>
          <p:cNvSpPr>
            <a:spLocks noGrp="1"/>
          </p:cNvSpPr>
          <p:nvPr>
            <p:ph type="ftr" sz="quarter" idx="11"/>
          </p:nvPr>
        </p:nvSpPr>
        <p:spPr/>
        <p:txBody>
          <a:bodyPr/>
          <a:lstStyle/>
          <a:p>
            <a:r>
              <a:rPr lang="fr-FR" smtClean="0"/>
              <a:t>G.Deniau</a:t>
            </a:r>
            <a:endParaRPr 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665"/>
            <a:ext cx="8229600" cy="4032448"/>
          </a:xfrm>
        </p:spPr>
        <p:txBody>
          <a:bodyPr>
            <a:normAutofit fontScale="92500" lnSpcReduction="20000"/>
          </a:bodyPr>
          <a:lstStyle/>
          <a:p>
            <a:r>
              <a:rPr lang="fr-FR" dirty="0" smtClean="0"/>
              <a:t>Sur une frise chronologique (vidéos, illustrations, textes,…). Exemple: </a:t>
            </a:r>
            <a:r>
              <a:rPr lang="fr-FR" dirty="0" smtClean="0">
                <a:hlinkClick r:id="rId2"/>
              </a:rPr>
              <a:t>lien</a:t>
            </a:r>
            <a:endParaRPr lang="fr-FR" dirty="0" smtClean="0"/>
          </a:p>
          <a:p>
            <a:r>
              <a:rPr lang="fr-FR" dirty="0" smtClean="0"/>
              <a:t>Sur un plan de travail permettant de rendre les élèves autonomes notamment au travers d’activités d’entraînement en ligne  </a:t>
            </a:r>
          </a:p>
          <a:p>
            <a:r>
              <a:rPr lang="fr-FR" dirty="0" smtClean="0"/>
              <a:t>Dans le cahier de vie pour l’enrichir de ressources multimédias </a:t>
            </a:r>
          </a:p>
          <a:p>
            <a:r>
              <a:rPr lang="fr-FR" dirty="0" smtClean="0"/>
              <a:t>En haut d’une fiche afin de pouvoir écouter la consigne de travail…</a:t>
            </a:r>
          </a:p>
          <a:p>
            <a:endParaRPr lang="fr-FR" dirty="0" smtClean="0"/>
          </a:p>
          <a:p>
            <a:pPr>
              <a:buNone/>
            </a:pPr>
            <a:endParaRPr lang="fr-FR" sz="1800" dirty="0" smtClean="0"/>
          </a:p>
          <a:p>
            <a:endParaRPr lang="fr-FR" dirty="0"/>
          </a:p>
        </p:txBody>
      </p:sp>
      <p:sp>
        <p:nvSpPr>
          <p:cNvPr id="4" name="Espace réservé du pied de page 3"/>
          <p:cNvSpPr>
            <a:spLocks noGrp="1"/>
          </p:cNvSpPr>
          <p:nvPr>
            <p:ph type="ftr" sz="quarter" idx="11"/>
          </p:nvPr>
        </p:nvSpPr>
        <p:spPr/>
        <p:txBody>
          <a:bodyPr/>
          <a:lstStyle/>
          <a:p>
            <a:r>
              <a:rPr lang="fr-FR" smtClean="0"/>
              <a:t>G.Deniau</a:t>
            </a:r>
            <a:endParaRPr lang="fr-FR"/>
          </a:p>
        </p:txBody>
      </p:sp>
      <p:pic>
        <p:nvPicPr>
          <p:cNvPr id="15362" name="Picture 2" descr="Résultat de recherche d'images pour &quot;rendre à césar ce qui est à césar&quot;"/>
          <p:cNvPicPr>
            <a:picLocks noChangeAspect="1" noChangeArrowheads="1"/>
          </p:cNvPicPr>
          <p:nvPr/>
        </p:nvPicPr>
        <p:blipFill>
          <a:blip r:embed="rId3" cstate="print"/>
          <a:srcRect/>
          <a:stretch>
            <a:fillRect/>
          </a:stretch>
        </p:blipFill>
        <p:spPr bwMode="auto">
          <a:xfrm>
            <a:off x="5508104" y="3785918"/>
            <a:ext cx="2808312" cy="2832663"/>
          </a:xfrm>
          <a:prstGeom prst="rect">
            <a:avLst/>
          </a:prstGeom>
          <a:ln>
            <a:noFill/>
          </a:ln>
          <a:effectLst>
            <a:outerShdw blurRad="292100" dist="139700" dir="2700000" algn="tl" rotWithShape="0">
              <a:srgbClr val="333333">
                <a:alpha val="65000"/>
              </a:srgbClr>
            </a:outerShdw>
          </a:effectLst>
        </p:spPr>
      </p:pic>
      <p:sp>
        <p:nvSpPr>
          <p:cNvPr id="5" name="ZoneTexte 4"/>
          <p:cNvSpPr txBox="1"/>
          <p:nvPr/>
        </p:nvSpPr>
        <p:spPr>
          <a:xfrm>
            <a:off x="611560" y="4725144"/>
            <a:ext cx="4104456" cy="132343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buNone/>
            </a:pPr>
            <a:r>
              <a:rPr lang="fr-FR" sz="2000" u="sng" dirty="0" smtClean="0"/>
              <a:t>Sources:</a:t>
            </a:r>
            <a:r>
              <a:rPr lang="fr-FR" sz="2000" dirty="0" smtClean="0"/>
              <a:t> </a:t>
            </a:r>
          </a:p>
          <a:p>
            <a:pPr>
              <a:buFont typeface="Arial" pitchFamily="34" charset="0"/>
              <a:buChar char="•"/>
            </a:pPr>
            <a:r>
              <a:rPr lang="fr-FR" sz="2000" dirty="0" smtClean="0">
                <a:hlinkClick r:id="rId4"/>
              </a:rPr>
              <a:t>Christophe </a:t>
            </a:r>
            <a:r>
              <a:rPr lang="fr-FR" sz="2000" dirty="0" err="1" smtClean="0">
                <a:hlinkClick r:id="rId4"/>
              </a:rPr>
              <a:t>Gilger</a:t>
            </a:r>
            <a:r>
              <a:rPr lang="fr-FR" sz="2000" dirty="0" smtClean="0">
                <a:hlinkClick r:id="rId4"/>
              </a:rPr>
              <a:t> </a:t>
            </a:r>
            <a:r>
              <a:rPr lang="fr-FR" sz="2000" dirty="0" smtClean="0"/>
              <a:t>, ATICE Saint Gervais    </a:t>
            </a:r>
          </a:p>
          <a:p>
            <a:pPr>
              <a:buFont typeface="Arial" pitchFamily="34" charset="0"/>
              <a:buChar char="•"/>
            </a:pPr>
            <a:r>
              <a:rPr lang="fr-FR" sz="2000" dirty="0" smtClean="0">
                <a:hlinkClick r:id="rId5"/>
              </a:rPr>
              <a:t>François </a:t>
            </a:r>
            <a:r>
              <a:rPr lang="fr-FR" sz="2000" dirty="0" err="1" smtClean="0">
                <a:hlinkClick r:id="rId5"/>
              </a:rPr>
              <a:t>Bajar</a:t>
            </a:r>
            <a:r>
              <a:rPr lang="fr-FR" sz="2000" dirty="0" smtClean="0"/>
              <a:t>, CPC ASH 91</a:t>
            </a:r>
            <a:endParaRPr lang="fr-FR" sz="2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fr-FR" dirty="0" smtClean="0"/>
              <a:t>Un exemple d’activité de classe utilisant les QR-codes</a:t>
            </a:r>
            <a:endParaRPr lang="fr-FR" dirty="0"/>
          </a:p>
        </p:txBody>
      </p:sp>
      <p:sp>
        <p:nvSpPr>
          <p:cNvPr id="4" name="Espace réservé du pied de page 3"/>
          <p:cNvSpPr>
            <a:spLocks noGrp="1"/>
          </p:cNvSpPr>
          <p:nvPr>
            <p:ph type="ftr" sz="quarter" idx="11"/>
          </p:nvPr>
        </p:nvSpPr>
        <p:spPr/>
        <p:txBody>
          <a:bodyPr/>
          <a:lstStyle/>
          <a:p>
            <a:r>
              <a:rPr lang="fr-FR" smtClean="0"/>
              <a:t>G.Deniau</a:t>
            </a:r>
            <a:endParaRPr lang="fr-FR"/>
          </a:p>
        </p:txBody>
      </p:sp>
      <p:sp>
        <p:nvSpPr>
          <p:cNvPr id="6" name="ZoneTexte 5"/>
          <p:cNvSpPr txBox="1"/>
          <p:nvPr/>
        </p:nvSpPr>
        <p:spPr>
          <a:xfrm>
            <a:off x="395536" y="2276872"/>
            <a:ext cx="8136904" cy="461665"/>
          </a:xfrm>
          <a:prstGeom prst="rect">
            <a:avLst/>
          </a:prstGeom>
          <a:noFill/>
        </p:spPr>
        <p:txBody>
          <a:bodyPr wrap="square" rtlCol="0">
            <a:spAutoFit/>
          </a:bodyPr>
          <a:lstStyle/>
          <a:p>
            <a:pPr algn="ctr"/>
            <a:r>
              <a:rPr lang="fr-FR" sz="2400" dirty="0" smtClean="0">
                <a:hlinkClick r:id="rId2"/>
              </a:rPr>
              <a:t>https://www.youtube.com/watch?v=1Rzx6kryhd4</a:t>
            </a:r>
            <a:endParaRPr lang="fr-FR" sz="2400" dirty="0"/>
          </a:p>
        </p:txBody>
      </p:sp>
      <p:pic>
        <p:nvPicPr>
          <p:cNvPr id="14338" name="Picture 2" descr="Votre QR Code"/>
          <p:cNvPicPr>
            <a:picLocks noChangeAspect="1" noChangeArrowheads="1"/>
          </p:cNvPicPr>
          <p:nvPr/>
        </p:nvPicPr>
        <p:blipFill>
          <a:blip r:embed="rId3" cstate="print"/>
          <a:srcRect/>
          <a:stretch>
            <a:fillRect/>
          </a:stretch>
        </p:blipFill>
        <p:spPr bwMode="auto">
          <a:xfrm>
            <a:off x="4067944" y="3068960"/>
            <a:ext cx="1412776" cy="1412776"/>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2656"/>
            <a:ext cx="8229600" cy="6120680"/>
          </a:xfrm>
        </p:spPr>
        <p:txBody>
          <a:bodyPr>
            <a:normAutofit fontScale="62500" lnSpcReduction="20000"/>
          </a:bodyPr>
          <a:lstStyle/>
          <a:p>
            <a:pPr>
              <a:buNone/>
            </a:pPr>
            <a:r>
              <a:rPr lang="fr-FR" b="1" dirty="0" smtClean="0"/>
              <a:t>A la maison:</a:t>
            </a:r>
          </a:p>
          <a:p>
            <a:r>
              <a:rPr lang="fr-FR" dirty="0" smtClean="0"/>
              <a:t>Pour aller plus loin</a:t>
            </a:r>
          </a:p>
          <a:p>
            <a:r>
              <a:rPr lang="fr-FR" dirty="0" smtClean="0"/>
              <a:t>Cahier de vie augmenté</a:t>
            </a:r>
          </a:p>
          <a:p>
            <a:r>
              <a:rPr lang="fr-FR" dirty="0" smtClean="0"/>
              <a:t>Leçons en vidéo (</a:t>
            </a:r>
            <a:r>
              <a:rPr lang="fr-FR" dirty="0" smtClean="0">
                <a:hlinkClick r:id="rId2"/>
              </a:rPr>
              <a:t>site de vidéos pour l’école et la maison</a:t>
            </a:r>
            <a:r>
              <a:rPr lang="fr-FR" dirty="0" smtClean="0"/>
              <a:t>)</a:t>
            </a:r>
          </a:p>
          <a:p>
            <a:r>
              <a:rPr lang="fr-FR" dirty="0" smtClean="0"/>
              <a:t>Poésies , chants, musique</a:t>
            </a:r>
          </a:p>
          <a:p>
            <a:r>
              <a:rPr lang="fr-FR" dirty="0" smtClean="0"/>
              <a:t>Accès à une carte</a:t>
            </a:r>
          </a:p>
          <a:p>
            <a:r>
              <a:rPr lang="fr-FR" dirty="0" smtClean="0"/>
              <a:t>Découvrir un projet de classe</a:t>
            </a:r>
          </a:p>
          <a:p>
            <a:r>
              <a:rPr lang="fr-FR" dirty="0" smtClean="0"/>
              <a:t>Découvrir un projet d’école</a:t>
            </a:r>
          </a:p>
          <a:p>
            <a:r>
              <a:rPr lang="fr-FR" dirty="0" smtClean="0"/>
              <a:t>Accéder à un article du site de l’école</a:t>
            </a:r>
          </a:p>
          <a:p>
            <a:r>
              <a:rPr lang="fr-FR" dirty="0" smtClean="0"/>
              <a:t>Accéder à des liens vers un site d’entraînement,…</a:t>
            </a:r>
          </a:p>
          <a:p>
            <a:pPr>
              <a:buNone/>
            </a:pPr>
            <a:r>
              <a:rPr lang="fr-FR" b="1" dirty="0" smtClean="0"/>
              <a:t>En direction: (site de vidéos pour la direction: </a:t>
            </a:r>
            <a:r>
              <a:rPr lang="fr-FR" b="1" dirty="0" smtClean="0">
                <a:hlinkClick r:id="rId3"/>
              </a:rPr>
              <a:t>lien</a:t>
            </a:r>
            <a:r>
              <a:rPr lang="fr-FR" b="1" dirty="0" smtClean="0"/>
              <a:t>)</a:t>
            </a:r>
            <a:endParaRPr lang="fr-FR" dirty="0" smtClean="0"/>
          </a:p>
          <a:p>
            <a:r>
              <a:rPr lang="fr-FR" dirty="0" smtClean="0"/>
              <a:t>Affichages extérieurs (</a:t>
            </a:r>
            <a:r>
              <a:rPr lang="fr-FR" dirty="0" smtClean="0">
                <a:hlinkClick r:id="rId4"/>
              </a:rPr>
              <a:t>exemple</a:t>
            </a:r>
            <a:r>
              <a:rPr lang="fr-FR" dirty="0" smtClean="0"/>
              <a:t> 1, </a:t>
            </a:r>
            <a:r>
              <a:rPr lang="fr-FR" dirty="0" smtClean="0">
                <a:hlinkClick r:id="rId5"/>
              </a:rPr>
              <a:t>exemple</a:t>
            </a:r>
            <a:r>
              <a:rPr lang="fr-FR" dirty="0" smtClean="0"/>
              <a:t> 2)</a:t>
            </a:r>
          </a:p>
          <a:p>
            <a:r>
              <a:rPr lang="fr-FR" dirty="0" smtClean="0"/>
              <a:t>Liens pour les collègues en salle des maîtres, dans le classeur d’informations (</a:t>
            </a:r>
            <a:r>
              <a:rPr lang="fr-FR" dirty="0" smtClean="0">
                <a:hlinkClick r:id="rId6"/>
              </a:rPr>
              <a:t>un exemple</a:t>
            </a:r>
            <a:r>
              <a:rPr lang="fr-FR" dirty="0" smtClean="0"/>
              <a:t>).</a:t>
            </a:r>
          </a:p>
          <a:p>
            <a:r>
              <a:rPr lang="fr-FR" dirty="0" smtClean="0"/>
              <a:t>Courriers aux familles (</a:t>
            </a:r>
            <a:r>
              <a:rPr lang="fr-FR" dirty="0" smtClean="0">
                <a:hlinkClick r:id="rId7"/>
              </a:rPr>
              <a:t>exemples</a:t>
            </a:r>
            <a:r>
              <a:rPr lang="fr-FR" dirty="0" smtClean="0"/>
              <a:t>, </a:t>
            </a:r>
            <a:r>
              <a:rPr lang="fr-FR" dirty="0" smtClean="0">
                <a:hlinkClick r:id="rId3"/>
              </a:rPr>
              <a:t>site de vidéos pour les directions</a:t>
            </a:r>
            <a:r>
              <a:rPr lang="fr-FR" dirty="0" smtClean="0"/>
              <a:t>)</a:t>
            </a:r>
          </a:p>
          <a:p>
            <a:r>
              <a:rPr lang="fr-FR" dirty="0" smtClean="0"/>
              <a:t>Visite de l’école, du collège pour préparer les élèves à l’entrée en sixième, rassurer les familles</a:t>
            </a:r>
          </a:p>
          <a:p>
            <a:r>
              <a:rPr lang="fr-FR" dirty="0" smtClean="0"/>
              <a:t>Carte de visite augmentée (</a:t>
            </a:r>
            <a:r>
              <a:rPr lang="fr-FR" dirty="0" smtClean="0">
                <a:hlinkClick r:id="rId8"/>
              </a:rPr>
              <a:t>exemple</a:t>
            </a:r>
            <a:r>
              <a:rPr lang="fr-FR" dirty="0" smtClean="0"/>
              <a:t>)</a:t>
            </a:r>
          </a:p>
          <a:p>
            <a:r>
              <a:rPr lang="fr-FR" dirty="0" smtClean="0"/>
              <a:t>Transmettre un lien vers un document (règlement, projet d’école,...), une vidéo,…</a:t>
            </a:r>
          </a:p>
          <a:p>
            <a:endParaRPr lang="fr-FR" dirty="0" smtClean="0"/>
          </a:p>
          <a:p>
            <a:endParaRPr lang="fr-FR" dirty="0"/>
          </a:p>
        </p:txBody>
      </p:sp>
      <p:pic>
        <p:nvPicPr>
          <p:cNvPr id="4" name="Image 3" descr="700933014-pyjama-couverture-linge-de-lit-oreiller-feuilleter.jpg"/>
          <p:cNvPicPr>
            <a:picLocks noChangeAspect="1"/>
          </p:cNvPicPr>
          <p:nvPr/>
        </p:nvPicPr>
        <p:blipFill>
          <a:blip r:embed="rId9" cstate="print"/>
          <a:stretch>
            <a:fillRect/>
          </a:stretch>
        </p:blipFill>
        <p:spPr>
          <a:xfrm>
            <a:off x="6876256" y="548680"/>
            <a:ext cx="1883701" cy="1059582"/>
          </a:xfrm>
          <a:prstGeom prst="rect">
            <a:avLst/>
          </a:prstGeom>
          <a:ln>
            <a:noFill/>
          </a:ln>
          <a:effectLst>
            <a:outerShdw blurRad="292100" dist="139700" dir="2700000" algn="tl" rotWithShape="0">
              <a:srgbClr val="333333">
                <a:alpha val="65000"/>
              </a:srgbClr>
            </a:outerShdw>
          </a:effectLst>
        </p:spPr>
      </p:pic>
      <p:pic>
        <p:nvPicPr>
          <p:cNvPr id="5" name="Image 4" descr="téléchargement.jpg"/>
          <p:cNvPicPr>
            <a:picLocks noChangeAspect="1"/>
          </p:cNvPicPr>
          <p:nvPr/>
        </p:nvPicPr>
        <p:blipFill>
          <a:blip r:embed="rId10" cstate="print"/>
          <a:stretch>
            <a:fillRect/>
          </a:stretch>
        </p:blipFill>
        <p:spPr>
          <a:xfrm>
            <a:off x="6372200" y="1772816"/>
            <a:ext cx="1968838" cy="936104"/>
          </a:xfrm>
          <a:prstGeom prst="rect">
            <a:avLst/>
          </a:prstGeom>
          <a:ln>
            <a:noFill/>
          </a:ln>
          <a:effectLst>
            <a:outerShdw blurRad="292100" dist="139700" dir="2700000" algn="tl" rotWithShape="0">
              <a:srgbClr val="333333">
                <a:alpha val="65000"/>
              </a:srgbClr>
            </a:outerShdw>
          </a:effectLst>
        </p:spPr>
      </p:pic>
      <p:sp>
        <p:nvSpPr>
          <p:cNvPr id="6" name="Espace réservé du pied de page 5"/>
          <p:cNvSpPr>
            <a:spLocks noGrp="1"/>
          </p:cNvSpPr>
          <p:nvPr>
            <p:ph type="ftr" sz="quarter" idx="11"/>
          </p:nvPr>
        </p:nvSpPr>
        <p:spPr/>
        <p:txBody>
          <a:bodyPr/>
          <a:lstStyle/>
          <a:p>
            <a:r>
              <a:rPr lang="fr-FR" smtClean="0"/>
              <a:t>G.Deniau</a:t>
            </a:r>
            <a:endParaRPr lang="fr-F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6" name="Picture 6" descr="Résultat de recherche d'images pour &quot;idée&quot;"/>
          <p:cNvPicPr>
            <a:picLocks noChangeAspect="1" noChangeArrowheads="1"/>
          </p:cNvPicPr>
          <p:nvPr/>
        </p:nvPicPr>
        <p:blipFill>
          <a:blip r:embed="rId2" cstate="print"/>
          <a:srcRect/>
          <a:stretch>
            <a:fillRect/>
          </a:stretch>
        </p:blipFill>
        <p:spPr bwMode="auto">
          <a:xfrm>
            <a:off x="6300192" y="2636912"/>
            <a:ext cx="1453530" cy="1453530"/>
          </a:xfrm>
          <a:prstGeom prst="rect">
            <a:avLst/>
          </a:prstGeom>
          <a:noFill/>
        </p:spPr>
      </p:pic>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fr-FR" dirty="0" smtClean="0"/>
              <a:t>7. Et si on n’a pas internet en classe???</a:t>
            </a:r>
            <a:endParaRPr lang="fr-FR" dirty="0"/>
          </a:p>
        </p:txBody>
      </p:sp>
      <p:sp>
        <p:nvSpPr>
          <p:cNvPr id="3" name="Espace réservé du contenu 2"/>
          <p:cNvSpPr>
            <a:spLocks noGrp="1"/>
          </p:cNvSpPr>
          <p:nvPr>
            <p:ph idx="1"/>
          </p:nvPr>
        </p:nvSpPr>
        <p:spPr/>
        <p:txBody>
          <a:bodyPr>
            <a:normAutofit/>
          </a:bodyPr>
          <a:lstStyle/>
          <a:p>
            <a:pPr algn="just"/>
            <a:r>
              <a:rPr lang="fr-FR" sz="2400" dirty="0" smtClean="0"/>
              <a:t>Le </a:t>
            </a:r>
            <a:r>
              <a:rPr lang="fr-FR" sz="2400" b="1" u="sng" dirty="0" err="1" smtClean="0">
                <a:hlinkClick r:id="rId3"/>
              </a:rPr>
              <a:t>Hootoo</a:t>
            </a:r>
            <a:r>
              <a:rPr lang="fr-FR" sz="2400" b="1" u="sng" dirty="0" smtClean="0">
                <a:hlinkClick r:id="rId3"/>
              </a:rPr>
              <a:t> Titan </a:t>
            </a:r>
            <a:r>
              <a:rPr lang="fr-FR" sz="2400" b="1" u="sng" dirty="0" err="1" smtClean="0">
                <a:hlinkClick r:id="rId3"/>
              </a:rPr>
              <a:t>TripMate</a:t>
            </a:r>
            <a:r>
              <a:rPr lang="fr-FR" sz="2400" dirty="0" smtClean="0"/>
              <a:t>! Il s’agit est un petit boitier multifonctions : réseau et </a:t>
            </a:r>
            <a:r>
              <a:rPr lang="fr-FR" sz="2400" dirty="0" err="1" smtClean="0"/>
              <a:t>hotspot</a:t>
            </a:r>
            <a:r>
              <a:rPr lang="fr-FR" sz="2400" dirty="0" smtClean="0"/>
              <a:t> wifi, répéteur wifi, lecteur de disques USB, batterie d’appoint. (=une trentaine d’euros)</a:t>
            </a:r>
          </a:p>
          <a:p>
            <a:r>
              <a:rPr lang="fr-FR" sz="2400" dirty="0" smtClean="0">
                <a:hlinkClick r:id="rId4"/>
              </a:rPr>
              <a:t>Présentation vidéo</a:t>
            </a:r>
            <a:endParaRPr lang="fr-FR" sz="2400" dirty="0" smtClean="0"/>
          </a:p>
          <a:p>
            <a:r>
              <a:rPr lang="fr-FR" sz="2400" dirty="0" smtClean="0">
                <a:hlinkClick r:id="rId5"/>
              </a:rPr>
              <a:t>Créer des QR codes hors ligne (vidéo)</a:t>
            </a:r>
            <a:endParaRPr lang="fr-FR" sz="2400" dirty="0" smtClean="0">
              <a:hlinkClick r:id="rId6"/>
            </a:endParaRPr>
          </a:p>
          <a:p>
            <a:r>
              <a:rPr lang="fr-FR" sz="2400" dirty="0" smtClean="0">
                <a:hlinkClick r:id="rId6"/>
              </a:rPr>
              <a:t>http://www4.ac-nancy-metz.fr/eps/site/artpublic/bibliotheque/File/numerique/Hootoo_TripMate_Titan/HooToo_TripMate_TITAN_TUTORIEL_QRCode_HORS_LIGNE.pdf</a:t>
            </a:r>
            <a:endParaRPr lang="fr-FR" sz="2400" dirty="0"/>
          </a:p>
        </p:txBody>
      </p:sp>
      <p:sp>
        <p:nvSpPr>
          <p:cNvPr id="35842" name="AutoShape 2" descr="Résultat de recherche d'images pour &quot;hootoo tripmat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5844" name="Picture 4" descr="Résultat de recherche d'images pour &quot;hootoo tripmate&quot;"/>
          <p:cNvPicPr>
            <a:picLocks noChangeAspect="1" noChangeArrowheads="1"/>
          </p:cNvPicPr>
          <p:nvPr/>
        </p:nvPicPr>
        <p:blipFill>
          <a:blip r:embed="rId7" cstate="print"/>
          <a:srcRect/>
          <a:stretch>
            <a:fillRect/>
          </a:stretch>
        </p:blipFill>
        <p:spPr bwMode="auto">
          <a:xfrm>
            <a:off x="4572000" y="5085184"/>
            <a:ext cx="1872208" cy="1069833"/>
          </a:xfrm>
          <a:prstGeom prst="rect">
            <a:avLst/>
          </a:prstGeom>
          <a:noFill/>
        </p:spPr>
      </p:pic>
      <p:sp>
        <p:nvSpPr>
          <p:cNvPr id="7" name="Espace réservé du pied de page 6"/>
          <p:cNvSpPr>
            <a:spLocks noGrp="1"/>
          </p:cNvSpPr>
          <p:nvPr>
            <p:ph type="ftr" sz="quarter" idx="11"/>
          </p:nvPr>
        </p:nvSpPr>
        <p:spPr/>
        <p:txBody>
          <a:bodyPr/>
          <a:lstStyle/>
          <a:p>
            <a:r>
              <a:rPr lang="fr-FR" smtClean="0"/>
              <a:t>G.Deniau</a:t>
            </a:r>
            <a:endParaRPr lang="fr-F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fr-FR" dirty="0" smtClean="0"/>
              <a:t>8. Comment créer un QR code?</a:t>
            </a:r>
            <a:endParaRPr lang="fr-FR" dirty="0"/>
          </a:p>
        </p:txBody>
      </p:sp>
      <p:sp>
        <p:nvSpPr>
          <p:cNvPr id="3" name="Espace réservé du contenu 2"/>
          <p:cNvSpPr>
            <a:spLocks noGrp="1"/>
          </p:cNvSpPr>
          <p:nvPr>
            <p:ph idx="1"/>
          </p:nvPr>
        </p:nvSpPr>
        <p:spPr/>
        <p:txBody>
          <a:bodyPr/>
          <a:lstStyle/>
          <a:p>
            <a:pPr>
              <a:buNone/>
            </a:pPr>
            <a:r>
              <a:rPr lang="fr-FR" dirty="0" smtClean="0"/>
              <a:t>	Créer un QR Code est </a:t>
            </a:r>
            <a:r>
              <a:rPr lang="fr-FR" u="sng" dirty="0" smtClean="0">
                <a:solidFill>
                  <a:schemeClr val="accent3">
                    <a:lumMod val="75000"/>
                  </a:schemeClr>
                </a:solidFill>
              </a:rPr>
              <a:t>simple et rapide </a:t>
            </a:r>
            <a:r>
              <a:rPr lang="fr-FR" dirty="0" smtClean="0">
                <a:solidFill>
                  <a:schemeClr val="accent3">
                    <a:lumMod val="75000"/>
                  </a:schemeClr>
                </a:solidFill>
              </a:rPr>
              <a:t>(gratuit)</a:t>
            </a:r>
            <a:r>
              <a:rPr lang="fr-FR" dirty="0" smtClean="0"/>
              <a:t>. Il suffit d'utiliser un générateur et en quelques secondes on dispose d'un QR Code que l’on peut personnaliser puis télécharger gratuitement.</a:t>
            </a:r>
          </a:p>
          <a:p>
            <a:pPr>
              <a:buNone/>
            </a:pPr>
            <a:endParaRPr lang="fr-FR" dirty="0" smtClean="0"/>
          </a:p>
          <a:p>
            <a:pPr>
              <a:buNone/>
            </a:pPr>
            <a:endParaRPr lang="fr-FR" dirty="0" smtClean="0"/>
          </a:p>
          <a:p>
            <a:pPr algn="ctr">
              <a:buNone/>
            </a:pPr>
            <a:r>
              <a:rPr lang="fr-FR" sz="4000" b="1" dirty="0" smtClean="0">
                <a:hlinkClick r:id="rId2"/>
              </a:rPr>
              <a:t>https://www.unitag.io/fr/qrcode</a:t>
            </a:r>
            <a:endParaRPr lang="fr-FR" sz="4000" b="1" dirty="0" smtClean="0"/>
          </a:p>
        </p:txBody>
      </p:sp>
      <p:sp>
        <p:nvSpPr>
          <p:cNvPr id="4" name="Espace réservé du pied de page 3"/>
          <p:cNvSpPr>
            <a:spLocks noGrp="1"/>
          </p:cNvSpPr>
          <p:nvPr>
            <p:ph type="ftr" sz="quarter" idx="11"/>
          </p:nvPr>
        </p:nvSpPr>
        <p:spPr/>
        <p:txBody>
          <a:bodyPr/>
          <a:lstStyle/>
          <a:p>
            <a:r>
              <a:rPr lang="fr-FR" smtClean="0"/>
              <a:t>G.Deniau</a:t>
            </a:r>
            <a:endParaRPr lang="fr-F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32656"/>
            <a:ext cx="8229600" cy="1399032"/>
          </a:xfrm>
        </p:spPr>
        <p:txBody>
          <a:bodyPr>
            <a:normAutofit fontScale="90000"/>
          </a:bodyPr>
          <a:lstStyle/>
          <a:p>
            <a:r>
              <a:rPr lang="fr-FR" dirty="0" smtClean="0"/>
              <a:t>1. </a:t>
            </a:r>
            <a:r>
              <a:rPr lang="fr-FR" smtClean="0"/>
              <a:t>Copiez </a:t>
            </a:r>
            <a:r>
              <a:rPr lang="fr-FR" dirty="0" smtClean="0"/>
              <a:t>l’adresse du lien souhaité (clic droit sur l’url puis « copier »)</a:t>
            </a:r>
            <a:endParaRPr lang="fr-FR" dirty="0"/>
          </a:p>
        </p:txBody>
      </p:sp>
      <p:pic>
        <p:nvPicPr>
          <p:cNvPr id="4" name="Espace réservé du contenu 3" descr="QR CODE.png"/>
          <p:cNvPicPr>
            <a:picLocks noGrp="1" noChangeAspect="1"/>
          </p:cNvPicPr>
          <p:nvPr>
            <p:ph idx="1"/>
          </p:nvPr>
        </p:nvPicPr>
        <p:blipFill>
          <a:blip r:embed="rId2" cstate="print"/>
          <a:stretch>
            <a:fillRect/>
          </a:stretch>
        </p:blipFill>
        <p:spPr>
          <a:xfrm>
            <a:off x="467544" y="1916832"/>
            <a:ext cx="8131968" cy="4572000"/>
          </a:xfrm>
        </p:spPr>
      </p:pic>
      <p:sp>
        <p:nvSpPr>
          <p:cNvPr id="5" name="Espace réservé du pied de page 4"/>
          <p:cNvSpPr>
            <a:spLocks noGrp="1"/>
          </p:cNvSpPr>
          <p:nvPr>
            <p:ph type="ftr" sz="quarter" idx="11"/>
          </p:nvPr>
        </p:nvSpPr>
        <p:spPr/>
        <p:txBody>
          <a:bodyPr/>
          <a:lstStyle/>
          <a:p>
            <a:r>
              <a:rPr lang="fr-FR" smtClean="0"/>
              <a:t>G.Deniau</a:t>
            </a:r>
            <a:endParaRPr lang="fr-F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normAutofit fontScale="90000"/>
          </a:bodyPr>
          <a:lstStyle/>
          <a:p>
            <a:r>
              <a:rPr lang="fr-FR" dirty="0" smtClean="0"/>
              <a:t>2. Allez sur la page du générateur: https://www.unitag.io/fr/qrcode</a:t>
            </a:r>
            <a:endParaRPr lang="fr-FR" dirty="0"/>
          </a:p>
        </p:txBody>
      </p:sp>
      <p:pic>
        <p:nvPicPr>
          <p:cNvPr id="4" name="Espace réservé du contenu 3" descr="qr code1.png"/>
          <p:cNvPicPr>
            <a:picLocks noGrp="1" noChangeAspect="1"/>
          </p:cNvPicPr>
          <p:nvPr>
            <p:ph idx="1"/>
          </p:nvPr>
        </p:nvPicPr>
        <p:blipFill>
          <a:blip r:embed="rId2" cstate="print"/>
          <a:stretch>
            <a:fillRect/>
          </a:stretch>
        </p:blipFill>
        <p:spPr>
          <a:xfrm>
            <a:off x="546957" y="1600200"/>
            <a:ext cx="8050085" cy="4525963"/>
          </a:xfrm>
        </p:spPr>
      </p:pic>
      <p:sp>
        <p:nvSpPr>
          <p:cNvPr id="6" name="Espace réservé du pied de page 5"/>
          <p:cNvSpPr>
            <a:spLocks noGrp="1"/>
          </p:cNvSpPr>
          <p:nvPr>
            <p:ph type="ftr" sz="quarter" idx="11"/>
          </p:nvPr>
        </p:nvSpPr>
        <p:spPr/>
        <p:txBody>
          <a:bodyPr/>
          <a:lstStyle/>
          <a:p>
            <a:r>
              <a:rPr lang="fr-FR" smtClean="0"/>
              <a:t>G.Deniau</a:t>
            </a:r>
            <a:endParaRPr lang="fr-F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3. Collez l’adresse dans « Entrer votre URL » puis validez</a:t>
            </a:r>
            <a:endParaRPr lang="fr-FR" dirty="0"/>
          </a:p>
        </p:txBody>
      </p:sp>
      <p:pic>
        <p:nvPicPr>
          <p:cNvPr id="4" name="Espace réservé du contenu 3" descr="qr code 3.png"/>
          <p:cNvPicPr>
            <a:picLocks noGrp="1" noChangeAspect="1"/>
          </p:cNvPicPr>
          <p:nvPr>
            <p:ph idx="1"/>
          </p:nvPr>
        </p:nvPicPr>
        <p:blipFill>
          <a:blip r:embed="rId2" cstate="print"/>
          <a:stretch>
            <a:fillRect/>
          </a:stretch>
        </p:blipFill>
        <p:spPr>
          <a:xfrm>
            <a:off x="546957" y="1600200"/>
            <a:ext cx="8050085" cy="4525963"/>
          </a:xfrm>
        </p:spPr>
      </p:pic>
      <p:sp>
        <p:nvSpPr>
          <p:cNvPr id="5" name="Espace réservé du pied de page 4"/>
          <p:cNvSpPr>
            <a:spLocks noGrp="1"/>
          </p:cNvSpPr>
          <p:nvPr>
            <p:ph type="ftr" sz="quarter" idx="11"/>
          </p:nvPr>
        </p:nvSpPr>
        <p:spPr/>
        <p:txBody>
          <a:bodyPr/>
          <a:lstStyle/>
          <a:p>
            <a:r>
              <a:rPr lang="fr-FR" smtClean="0"/>
              <a:t>G.Deniau</a:t>
            </a:r>
            <a:endParaRPr lang="fr-F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332656"/>
            <a:ext cx="8686800" cy="5976664"/>
          </a:xfrm>
        </p:spPr>
        <p:style>
          <a:lnRef idx="1">
            <a:schemeClr val="accent2"/>
          </a:lnRef>
          <a:fillRef idx="2">
            <a:schemeClr val="accent2"/>
          </a:fillRef>
          <a:effectRef idx="1">
            <a:schemeClr val="accent2"/>
          </a:effectRef>
          <a:fontRef idx="minor">
            <a:schemeClr val="dk1"/>
          </a:fontRef>
        </p:style>
        <p:txBody>
          <a:bodyPr>
            <a:normAutofit fontScale="85000" lnSpcReduction="10000"/>
          </a:bodyPr>
          <a:lstStyle/>
          <a:p>
            <a:pPr marL="514350" indent="-514350">
              <a:buFont typeface="+mj-lt"/>
              <a:buAutoNum type="arabicPeriod"/>
            </a:pPr>
            <a:r>
              <a:rPr lang="fr-FR" dirty="0" smtClean="0"/>
              <a:t>Qu’est ce qu’un QR-code?</a:t>
            </a:r>
          </a:p>
          <a:p>
            <a:pPr marL="514350" indent="-514350">
              <a:buFont typeface="+mj-lt"/>
              <a:buAutoNum type="arabicPeriod"/>
            </a:pPr>
            <a:r>
              <a:rPr lang="fr-FR" dirty="0" smtClean="0"/>
              <a:t>Comment scanner un QR-code?</a:t>
            </a:r>
          </a:p>
          <a:p>
            <a:pPr marL="514350" indent="-514350">
              <a:buFont typeface="+mj-lt"/>
              <a:buAutoNum type="arabicPeriod"/>
              <a:tabLst>
                <a:tab pos="7180263" algn="l"/>
              </a:tabLst>
            </a:pPr>
            <a:r>
              <a:rPr lang="fr-FR" dirty="0" smtClean="0"/>
              <a:t>Comment installer une application de lecture de QR-codes sur son Smartphone ou sa tablette?</a:t>
            </a:r>
          </a:p>
          <a:p>
            <a:pPr marL="514350" indent="-514350">
              <a:buFont typeface="+mj-lt"/>
              <a:buAutoNum type="arabicPeriod"/>
            </a:pPr>
            <a:r>
              <a:rPr lang="fr-FR" dirty="0" smtClean="0"/>
              <a:t>Pourquoi utiliser des QR codes? </a:t>
            </a:r>
          </a:p>
          <a:p>
            <a:pPr marL="514350" indent="-514350">
              <a:buFont typeface="+mj-lt"/>
              <a:buAutoNum type="arabicPeriod"/>
            </a:pPr>
            <a:r>
              <a:rPr lang="fr-FR" dirty="0" smtClean="0"/>
              <a:t>Pourquoi et comment utiliser des QR-codes à l’école?</a:t>
            </a:r>
          </a:p>
          <a:p>
            <a:pPr marL="514350" indent="-514350">
              <a:buFont typeface="+mj-lt"/>
              <a:buAutoNum type="arabicPeriod"/>
            </a:pPr>
            <a:r>
              <a:rPr lang="fr-FR" dirty="0" smtClean="0"/>
              <a:t>Des idées d’utilisations à l’école, à la maison, en direction </a:t>
            </a:r>
          </a:p>
          <a:p>
            <a:pPr marL="514350" indent="-514350">
              <a:buFont typeface="+mj-lt"/>
              <a:buAutoNum type="arabicPeriod"/>
            </a:pPr>
            <a:r>
              <a:rPr lang="fr-FR" dirty="0" smtClean="0"/>
              <a:t>Et si on n’a pas internet en classe?</a:t>
            </a:r>
          </a:p>
          <a:p>
            <a:pPr marL="514350" indent="-514350">
              <a:buFont typeface="+mj-lt"/>
              <a:buAutoNum type="arabicPeriod"/>
            </a:pPr>
            <a:r>
              <a:rPr lang="fr-FR" dirty="0" smtClean="0"/>
              <a:t>Comment créer un QR-code?</a:t>
            </a:r>
          </a:p>
          <a:p>
            <a:pPr marL="514350" indent="-514350">
              <a:buNone/>
            </a:pPr>
            <a:r>
              <a:rPr lang="fr-FR" dirty="0" smtClean="0"/>
              <a:t>9.    Un générateur de planches  </a:t>
            </a:r>
          </a:p>
          <a:p>
            <a:pPr marL="514350" indent="-514350">
              <a:buNone/>
            </a:pPr>
            <a:r>
              <a:rPr lang="fr-FR" dirty="0" smtClean="0"/>
              <a:t>10.  Les limites</a:t>
            </a:r>
          </a:p>
          <a:p>
            <a:pPr marL="514350" indent="-514350">
              <a:buNone/>
            </a:pPr>
            <a:r>
              <a:rPr lang="fr-FR" dirty="0" smtClean="0"/>
              <a:t>11. Un guide pour les familles</a:t>
            </a:r>
          </a:p>
          <a:p>
            <a:pPr marL="514350" indent="-514350">
              <a:buNone/>
            </a:pPr>
            <a:r>
              <a:rPr lang="fr-FR" dirty="0" smtClean="0"/>
              <a:t>12. Création de QR-codes</a:t>
            </a:r>
          </a:p>
          <a:p>
            <a:pPr marL="514350" indent="-514350">
              <a:buFont typeface="+mj-lt"/>
              <a:buAutoNum type="arabicPeriod"/>
            </a:pPr>
            <a:endParaRPr lang="fr-FR" dirty="0"/>
          </a:p>
        </p:txBody>
      </p:sp>
      <p:sp>
        <p:nvSpPr>
          <p:cNvPr id="4" name="Espace réservé du pied de page 3"/>
          <p:cNvSpPr>
            <a:spLocks noGrp="1"/>
          </p:cNvSpPr>
          <p:nvPr>
            <p:ph type="ftr" sz="quarter" idx="11"/>
          </p:nvPr>
        </p:nvSpPr>
        <p:spPr/>
        <p:txBody>
          <a:bodyPr/>
          <a:lstStyle/>
          <a:p>
            <a:r>
              <a:rPr lang="fr-FR" dirty="0" err="1" smtClean="0">
                <a:solidFill>
                  <a:schemeClr val="bg1">
                    <a:lumMod val="85000"/>
                  </a:schemeClr>
                </a:solidFill>
              </a:rPr>
              <a:t>G.Deniau</a:t>
            </a:r>
            <a:endParaRPr lang="fr-FR" dirty="0">
              <a:solidFill>
                <a:schemeClr val="bg1">
                  <a:lumMod val="85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836712"/>
            <a:ext cx="8229600" cy="253750"/>
          </a:xfrm>
        </p:spPr>
        <p:txBody>
          <a:bodyPr>
            <a:noAutofit/>
          </a:bodyPr>
          <a:lstStyle/>
          <a:p>
            <a:r>
              <a:rPr lang="fr-FR" sz="2800" dirty="0" smtClean="0"/>
              <a:t>4. Le QR code apparaît. Placez le curseur sur le QR code. Faites un clic droit et « enregistrer l’image sous » dans le dossier de votre choix.</a:t>
            </a:r>
            <a:endParaRPr lang="fr-FR" sz="2800" dirty="0"/>
          </a:p>
        </p:txBody>
      </p:sp>
      <p:pic>
        <p:nvPicPr>
          <p:cNvPr id="4" name="Espace réservé du contenu 3" descr="qr code 4.png"/>
          <p:cNvPicPr>
            <a:picLocks noGrp="1" noChangeAspect="1"/>
          </p:cNvPicPr>
          <p:nvPr>
            <p:ph idx="1"/>
          </p:nvPr>
        </p:nvPicPr>
        <p:blipFill>
          <a:blip r:embed="rId2" cstate="print"/>
          <a:stretch>
            <a:fillRect/>
          </a:stretch>
        </p:blipFill>
        <p:spPr>
          <a:xfrm>
            <a:off x="546957" y="1600200"/>
            <a:ext cx="8050085" cy="4525963"/>
          </a:xfrm>
        </p:spPr>
      </p:pic>
      <p:sp>
        <p:nvSpPr>
          <p:cNvPr id="5" name="Espace réservé du pied de page 4"/>
          <p:cNvSpPr>
            <a:spLocks noGrp="1"/>
          </p:cNvSpPr>
          <p:nvPr>
            <p:ph type="ftr" sz="quarter" idx="11"/>
          </p:nvPr>
        </p:nvSpPr>
        <p:spPr/>
        <p:txBody>
          <a:bodyPr/>
          <a:lstStyle/>
          <a:p>
            <a:r>
              <a:rPr lang="fr-FR" smtClean="0"/>
              <a:t>G.Deniau</a:t>
            </a:r>
            <a:endParaRPr lang="fr-F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1143000"/>
          </a:xfrm>
        </p:spPr>
        <p:txBody>
          <a:bodyPr>
            <a:noAutofit/>
          </a:bodyPr>
          <a:lstStyle/>
          <a:p>
            <a:r>
              <a:rPr lang="fr-FR" sz="2400" dirty="0" smtClean="0"/>
              <a:t>5. Ouvrez un document, insérez le </a:t>
            </a:r>
            <a:r>
              <a:rPr lang="fr-FR" sz="2400" dirty="0" err="1" smtClean="0"/>
              <a:t>QR–code</a:t>
            </a:r>
            <a:r>
              <a:rPr lang="fr-FR" sz="2400" dirty="0" smtClean="0"/>
              <a:t> autant de fois que nécessaire. Découpez. Collez dans le livret de bord ou dans le cahier de leçons, de découverte du monde, de sciences, d’histoire, … Ou insérer le QR-code dans le document directement.</a:t>
            </a:r>
            <a:endParaRPr lang="fr-FR" sz="2400" dirty="0"/>
          </a:p>
        </p:txBody>
      </p:sp>
      <p:pic>
        <p:nvPicPr>
          <p:cNvPr id="4" name="Espace réservé du contenu 3" descr="Sans titre.png"/>
          <p:cNvPicPr>
            <a:picLocks noGrp="1" noChangeAspect="1"/>
          </p:cNvPicPr>
          <p:nvPr>
            <p:ph idx="1"/>
          </p:nvPr>
        </p:nvPicPr>
        <p:blipFill>
          <a:blip r:embed="rId2" cstate="print"/>
          <a:stretch>
            <a:fillRect/>
          </a:stretch>
        </p:blipFill>
        <p:spPr>
          <a:xfrm>
            <a:off x="546957" y="1600200"/>
            <a:ext cx="8050085" cy="4525963"/>
          </a:xfrm>
        </p:spPr>
      </p:pic>
      <p:sp>
        <p:nvSpPr>
          <p:cNvPr id="5" name="Espace réservé du pied de page 4"/>
          <p:cNvSpPr>
            <a:spLocks noGrp="1"/>
          </p:cNvSpPr>
          <p:nvPr>
            <p:ph type="ftr" sz="quarter" idx="11"/>
          </p:nvPr>
        </p:nvSpPr>
        <p:spPr/>
        <p:txBody>
          <a:bodyPr/>
          <a:lstStyle/>
          <a:p>
            <a:r>
              <a:rPr lang="fr-FR" smtClean="0"/>
              <a:t>G.Deniau</a:t>
            </a:r>
            <a:endParaRPr lang="fr-F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Résultat de recherche d'images pour &quot;top pouce&quot;"/>
          <p:cNvPicPr>
            <a:picLocks noChangeAspect="1" noChangeArrowheads="1"/>
          </p:cNvPicPr>
          <p:nvPr/>
        </p:nvPicPr>
        <p:blipFill>
          <a:blip r:embed="rId2" cstate="print"/>
          <a:srcRect/>
          <a:stretch>
            <a:fillRect/>
          </a:stretch>
        </p:blipFill>
        <p:spPr bwMode="auto">
          <a:xfrm>
            <a:off x="6372200" y="3789040"/>
            <a:ext cx="5040560" cy="2520280"/>
          </a:xfrm>
          <a:prstGeom prst="rect">
            <a:avLst/>
          </a:prstGeom>
          <a:noFill/>
        </p:spPr>
      </p:pic>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fr-FR" dirty="0" smtClean="0"/>
              <a:t>9. Un générateur de planches de QR codes</a:t>
            </a:r>
            <a:endParaRPr lang="fr-FR" dirty="0"/>
          </a:p>
        </p:txBody>
      </p:sp>
      <p:sp>
        <p:nvSpPr>
          <p:cNvPr id="3" name="Espace réservé du contenu 2"/>
          <p:cNvSpPr>
            <a:spLocks noGrp="1"/>
          </p:cNvSpPr>
          <p:nvPr>
            <p:ph idx="1"/>
          </p:nvPr>
        </p:nvSpPr>
        <p:spPr>
          <a:xfrm>
            <a:off x="395536" y="1556792"/>
            <a:ext cx="8229600" cy="4525963"/>
          </a:xfrm>
        </p:spPr>
        <p:txBody>
          <a:bodyPr/>
          <a:lstStyle/>
          <a:p>
            <a:pPr algn="just"/>
            <a:r>
              <a:rPr lang="fr-FR" dirty="0" smtClean="0"/>
              <a:t>Lien vers une application qui permet de générer une planche de </a:t>
            </a:r>
            <a:r>
              <a:rPr lang="fr-FR" smtClean="0"/>
              <a:t>QR </a:t>
            </a:r>
            <a:r>
              <a:rPr lang="fr-FR" smtClean="0"/>
              <a:t>codes </a:t>
            </a:r>
            <a:r>
              <a:rPr lang="fr-FR" dirty="0" smtClean="0"/>
              <a:t>(en copiant/collant l’adresse du lien) qu’on pourra découper afin de donner un code à chaque élève:</a:t>
            </a:r>
            <a:endParaRPr lang="fr-FR" dirty="0" smtClean="0">
              <a:hlinkClick r:id="rId3"/>
            </a:endParaRPr>
          </a:p>
          <a:p>
            <a:endParaRPr lang="fr-FR" dirty="0" smtClean="0">
              <a:hlinkClick r:id="rId3"/>
            </a:endParaRPr>
          </a:p>
          <a:p>
            <a:pPr algn="ctr">
              <a:buNone/>
            </a:pPr>
            <a:r>
              <a:rPr lang="fr-FR" b="1" dirty="0" smtClean="0">
                <a:hlinkClick r:id="rId3"/>
              </a:rPr>
              <a:t>https://micetf.fr/qrcode/</a:t>
            </a:r>
            <a:endParaRPr lang="fr-FR" b="1" dirty="0"/>
          </a:p>
        </p:txBody>
      </p:sp>
      <p:sp>
        <p:nvSpPr>
          <p:cNvPr id="4" name="Espace réservé du pied de page 3"/>
          <p:cNvSpPr>
            <a:spLocks noGrp="1"/>
          </p:cNvSpPr>
          <p:nvPr>
            <p:ph type="ftr" sz="quarter" idx="11"/>
          </p:nvPr>
        </p:nvSpPr>
        <p:spPr/>
        <p:txBody>
          <a:bodyPr/>
          <a:lstStyle/>
          <a:p>
            <a:r>
              <a:rPr lang="fr-FR" smtClean="0"/>
              <a:t>G.Deniau</a:t>
            </a:r>
            <a:endParaRPr lang="fr-F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fr-FR" dirty="0" smtClean="0"/>
              <a:t>10. Les limites:</a:t>
            </a:r>
            <a:endParaRPr lang="fr-FR" dirty="0"/>
          </a:p>
        </p:txBody>
      </p:sp>
      <p:sp>
        <p:nvSpPr>
          <p:cNvPr id="3" name="Espace réservé du contenu 2"/>
          <p:cNvSpPr>
            <a:spLocks noGrp="1"/>
          </p:cNvSpPr>
          <p:nvPr>
            <p:ph idx="1"/>
          </p:nvPr>
        </p:nvSpPr>
        <p:spPr>
          <a:xfrm>
            <a:off x="395536" y="2132856"/>
            <a:ext cx="8229600" cy="4032448"/>
          </a:xfrm>
        </p:spPr>
        <p:txBody>
          <a:bodyPr>
            <a:normAutofit fontScale="70000" lnSpcReduction="20000"/>
          </a:bodyPr>
          <a:lstStyle/>
          <a:p>
            <a:pPr>
              <a:buNone/>
            </a:pPr>
            <a:r>
              <a:rPr lang="fr-FR" b="1" dirty="0" smtClean="0"/>
              <a:t>A l’école:</a:t>
            </a:r>
          </a:p>
          <a:p>
            <a:r>
              <a:rPr lang="fr-FR" dirty="0" smtClean="0"/>
              <a:t> Le matériel (tablettes, </a:t>
            </a:r>
            <a:r>
              <a:rPr lang="fr-FR" dirty="0" err="1" smtClean="0"/>
              <a:t>smartphones</a:t>
            </a:r>
            <a:r>
              <a:rPr lang="fr-FR" dirty="0" smtClean="0"/>
              <a:t>) n’est pas toujours disponible. Idem pour les connexions.</a:t>
            </a:r>
          </a:p>
          <a:p>
            <a:pPr>
              <a:buNone/>
            </a:pPr>
            <a:r>
              <a:rPr lang="fr-FR" b="1" dirty="0" smtClean="0"/>
              <a:t>Avec les familles:</a:t>
            </a:r>
          </a:p>
          <a:p>
            <a:r>
              <a:rPr lang="fr-FR" dirty="0" smtClean="0"/>
              <a:t>Les familles ne disposent pas toutes de </a:t>
            </a:r>
            <a:r>
              <a:rPr lang="fr-FR" dirty="0" err="1" smtClean="0"/>
              <a:t>smartphones</a:t>
            </a:r>
            <a:r>
              <a:rPr lang="fr-FR" dirty="0" smtClean="0"/>
              <a:t>, de tablettes ou d’internet. Il s’agit donc d’un « plus » . (voir taux d’équipement ci-après)</a:t>
            </a:r>
          </a:p>
          <a:p>
            <a:r>
              <a:rPr lang="fr-FR" dirty="0" smtClean="0"/>
              <a:t>Les familles ne sont pas habituées à se servir de QR codes (voir guide ci-après). </a:t>
            </a:r>
          </a:p>
          <a:p>
            <a:endParaRPr lang="fr-FR" dirty="0" smtClean="0"/>
          </a:p>
          <a:p>
            <a:pPr algn="ctr">
              <a:buNone/>
            </a:pPr>
            <a:r>
              <a:rPr lang="fr-FR" sz="4600" dirty="0" smtClean="0">
                <a:solidFill>
                  <a:srgbClr val="FF0000"/>
                </a:solidFill>
              </a:rPr>
              <a:t>L’usage des QR codes ne peut être qu’un « plus ». </a:t>
            </a:r>
          </a:p>
          <a:p>
            <a:endParaRPr lang="fr-FR" dirty="0" smtClean="0"/>
          </a:p>
          <a:p>
            <a:endParaRPr lang="fr-FR" dirty="0" smtClean="0"/>
          </a:p>
          <a:p>
            <a:endParaRPr lang="fr-FR" dirty="0" smtClean="0"/>
          </a:p>
        </p:txBody>
      </p:sp>
      <p:sp>
        <p:nvSpPr>
          <p:cNvPr id="5" name="Espace réservé du contenu 2"/>
          <p:cNvSpPr txBox="1">
            <a:spLocks/>
          </p:cNvSpPr>
          <p:nvPr/>
        </p:nvSpPr>
        <p:spPr>
          <a:xfrm>
            <a:off x="539552" y="5085184"/>
            <a:ext cx="8229600" cy="2698320"/>
          </a:xfrm>
          <a:prstGeom prst="rect">
            <a:avLst/>
          </a:prstGeom>
        </p:spPr>
        <p:txBody>
          <a:bodyPr vert="horz" anchor="t">
            <a:normAutofit/>
          </a:bodyPr>
          <a:lstStyle/>
          <a:p>
            <a:pPr marL="448056"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fr-FR" sz="30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Espace réservé du pied de page 5"/>
          <p:cNvSpPr>
            <a:spLocks noGrp="1"/>
          </p:cNvSpPr>
          <p:nvPr>
            <p:ph type="ftr" sz="quarter" idx="11"/>
          </p:nvPr>
        </p:nvSpPr>
        <p:spPr/>
        <p:txBody>
          <a:bodyPr/>
          <a:lstStyle/>
          <a:p>
            <a:r>
              <a:rPr lang="fr-FR" smtClean="0"/>
              <a:t>G.Deniau</a:t>
            </a:r>
            <a:endParaRPr lang="fr-FR"/>
          </a:p>
        </p:txBody>
      </p:sp>
      <p:pic>
        <p:nvPicPr>
          <p:cNvPr id="5122" name="Picture 2" descr="Résultat de recherche d'images pour &quot;gif animé attention&quot;"/>
          <p:cNvPicPr>
            <a:picLocks noChangeAspect="1" noChangeArrowheads="1"/>
          </p:cNvPicPr>
          <p:nvPr/>
        </p:nvPicPr>
        <p:blipFill>
          <a:blip r:embed="rId2" cstate="print"/>
          <a:srcRect/>
          <a:stretch>
            <a:fillRect/>
          </a:stretch>
        </p:blipFill>
        <p:spPr bwMode="auto">
          <a:xfrm>
            <a:off x="6804248" y="836712"/>
            <a:ext cx="1584176" cy="1584176"/>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764704"/>
            <a:ext cx="8825354" cy="5688632"/>
          </a:xfrm>
          <a:prstGeom prst="rect">
            <a:avLst/>
          </a:prstGeom>
          <a:noFill/>
          <a:ln w="9525">
            <a:noFill/>
            <a:miter lim="800000"/>
            <a:headEnd/>
            <a:tailEnd/>
          </a:ln>
        </p:spPr>
      </p:pic>
      <p:sp>
        <p:nvSpPr>
          <p:cNvPr id="3" name="Espace réservé du pied de page 2"/>
          <p:cNvSpPr>
            <a:spLocks noGrp="1"/>
          </p:cNvSpPr>
          <p:nvPr>
            <p:ph type="ftr" sz="quarter" idx="11"/>
          </p:nvPr>
        </p:nvSpPr>
        <p:spPr/>
        <p:txBody>
          <a:bodyPr/>
          <a:lstStyle/>
          <a:p>
            <a:r>
              <a:rPr lang="fr-FR" smtClean="0"/>
              <a:t>G.Deniau</a:t>
            </a:r>
            <a:endParaRPr lang="fr-F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274638"/>
            <a:ext cx="7067128" cy="1143000"/>
          </a:xfrm>
        </p:spPr>
        <p:style>
          <a:lnRef idx="3">
            <a:schemeClr val="lt1"/>
          </a:lnRef>
          <a:fillRef idx="1">
            <a:schemeClr val="accent2"/>
          </a:fillRef>
          <a:effectRef idx="1">
            <a:schemeClr val="accent2"/>
          </a:effectRef>
          <a:fontRef idx="minor">
            <a:schemeClr val="lt1"/>
          </a:fontRef>
        </p:style>
        <p:txBody>
          <a:bodyPr/>
          <a:lstStyle/>
          <a:p>
            <a:r>
              <a:rPr lang="fr-FR" dirty="0" smtClean="0"/>
              <a:t>11. Un guide pour les familles</a:t>
            </a:r>
            <a:endParaRPr lang="fr-FR" dirty="0"/>
          </a:p>
        </p:txBody>
      </p:sp>
      <p:pic>
        <p:nvPicPr>
          <p:cNvPr id="4" name="Espace réservé du contenu 3" descr="1488009001.jpg"/>
          <p:cNvPicPr>
            <a:picLocks noGrp="1" noChangeAspect="1"/>
          </p:cNvPicPr>
          <p:nvPr>
            <p:ph idx="1"/>
          </p:nvPr>
        </p:nvPicPr>
        <p:blipFill>
          <a:blip r:embed="rId2" cstate="print"/>
          <a:stretch>
            <a:fillRect/>
          </a:stretch>
        </p:blipFill>
        <p:spPr>
          <a:xfrm>
            <a:off x="3419872" y="1628800"/>
            <a:ext cx="3882546" cy="4997152"/>
          </a:xfrm>
        </p:spPr>
      </p:pic>
      <p:sp>
        <p:nvSpPr>
          <p:cNvPr id="5" name="Espace réservé du pied de page 4"/>
          <p:cNvSpPr>
            <a:spLocks noGrp="1"/>
          </p:cNvSpPr>
          <p:nvPr>
            <p:ph type="ftr" sz="quarter" idx="11"/>
          </p:nvPr>
        </p:nvSpPr>
        <p:spPr/>
        <p:txBody>
          <a:bodyPr/>
          <a:lstStyle/>
          <a:p>
            <a:r>
              <a:rPr lang="fr-FR" smtClean="0"/>
              <a:t>G.Deniau</a:t>
            </a:r>
            <a:endParaRPr lang="fr-F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fr-FR" dirty="0" smtClean="0"/>
              <a:t>12. Création de QR-codes </a:t>
            </a:r>
            <a:endParaRPr lang="fr-FR" dirty="0"/>
          </a:p>
        </p:txBody>
      </p:sp>
      <p:sp>
        <p:nvSpPr>
          <p:cNvPr id="4" name="Espace réservé du pied de page 3"/>
          <p:cNvSpPr>
            <a:spLocks noGrp="1"/>
          </p:cNvSpPr>
          <p:nvPr>
            <p:ph type="ftr" sz="quarter" idx="11"/>
          </p:nvPr>
        </p:nvSpPr>
        <p:spPr/>
        <p:txBody>
          <a:bodyPr/>
          <a:lstStyle/>
          <a:p>
            <a:r>
              <a:rPr lang="fr-FR" smtClean="0"/>
              <a:t>G.Deniau</a:t>
            </a:r>
            <a:endParaRPr lang="fr-FR"/>
          </a:p>
        </p:txBody>
      </p:sp>
      <p:pic>
        <p:nvPicPr>
          <p:cNvPr id="2050" name="Picture 2" descr="Résultat de recherche d'images pour &quot;A VOUS DE JOUER&quot;"/>
          <p:cNvPicPr>
            <a:picLocks noChangeAspect="1" noChangeArrowheads="1"/>
          </p:cNvPicPr>
          <p:nvPr/>
        </p:nvPicPr>
        <p:blipFill>
          <a:blip r:embed="rId2" cstate="print"/>
          <a:srcRect/>
          <a:stretch>
            <a:fillRect/>
          </a:stretch>
        </p:blipFill>
        <p:spPr bwMode="auto">
          <a:xfrm>
            <a:off x="2627784" y="1916832"/>
            <a:ext cx="5616624" cy="409422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0"/>
            <a:ext cx="8229600" cy="1399032"/>
          </a:xfrm>
        </p:spPr>
        <p:style>
          <a:lnRef idx="2">
            <a:schemeClr val="accent2">
              <a:shade val="50000"/>
            </a:schemeClr>
          </a:lnRef>
          <a:fillRef idx="1">
            <a:schemeClr val="accent2"/>
          </a:fillRef>
          <a:effectRef idx="0">
            <a:schemeClr val="accent2"/>
          </a:effectRef>
          <a:fontRef idx="minor">
            <a:schemeClr val="lt1"/>
          </a:fontRef>
        </p:style>
        <p:txBody>
          <a:bodyPr/>
          <a:lstStyle/>
          <a:p>
            <a:r>
              <a:rPr lang="fr-FR" dirty="0" smtClean="0"/>
              <a:t>1. Qu’est ce qu’un QR code?</a:t>
            </a:r>
            <a:endParaRPr lang="fr-FR" dirty="0"/>
          </a:p>
        </p:txBody>
      </p:sp>
      <p:sp>
        <p:nvSpPr>
          <p:cNvPr id="3" name="Espace réservé du contenu 2"/>
          <p:cNvSpPr>
            <a:spLocks noGrp="1"/>
          </p:cNvSpPr>
          <p:nvPr>
            <p:ph idx="1"/>
          </p:nvPr>
        </p:nvSpPr>
        <p:spPr>
          <a:xfrm>
            <a:off x="457200" y="1484784"/>
            <a:ext cx="8229600" cy="5373216"/>
          </a:xfrm>
        </p:spPr>
        <p:txBody>
          <a:bodyPr>
            <a:normAutofit/>
          </a:bodyPr>
          <a:lstStyle/>
          <a:p>
            <a:pPr algn="just">
              <a:buNone/>
            </a:pPr>
            <a:r>
              <a:rPr lang="fr-FR" b="1" dirty="0" smtClean="0"/>
              <a:t>	Le QR Code est un code-barres à deux dimensions qui permet d'encoder des données. Il s'agit le plus généralement d'un lien vers une page Internet (URL).</a:t>
            </a:r>
          </a:p>
          <a:p>
            <a:pPr>
              <a:buNone/>
            </a:pPr>
            <a:endParaRPr lang="fr-FR" dirty="0" smtClean="0"/>
          </a:p>
          <a:p>
            <a:pPr>
              <a:buNone/>
            </a:pPr>
            <a:r>
              <a:rPr lang="fr-FR" dirty="0" smtClean="0"/>
              <a:t>	</a:t>
            </a:r>
          </a:p>
          <a:p>
            <a:pPr>
              <a:buNone/>
            </a:pPr>
            <a:endParaRPr lang="fr-FR" dirty="0" smtClean="0"/>
          </a:p>
          <a:p>
            <a:pPr>
              <a:buNone/>
            </a:pPr>
            <a:endParaRPr lang="fr-FR" dirty="0"/>
          </a:p>
        </p:txBody>
      </p:sp>
      <p:pic>
        <p:nvPicPr>
          <p:cNvPr id="4098" name="Picture 2" descr="gif curieux,étrange,mystère,bizarre,réfléchir"/>
          <p:cNvPicPr>
            <a:picLocks noChangeAspect="1" noChangeArrowheads="1" noCrop="1"/>
          </p:cNvPicPr>
          <p:nvPr/>
        </p:nvPicPr>
        <p:blipFill>
          <a:blip r:embed="rId2" cstate="print"/>
          <a:srcRect/>
          <a:stretch>
            <a:fillRect/>
          </a:stretch>
        </p:blipFill>
        <p:spPr bwMode="auto">
          <a:xfrm>
            <a:off x="467544" y="332656"/>
            <a:ext cx="810090" cy="720080"/>
          </a:xfrm>
          <a:prstGeom prst="rect">
            <a:avLst/>
          </a:prstGeom>
          <a:noFill/>
        </p:spPr>
      </p:pic>
      <p:pic>
        <p:nvPicPr>
          <p:cNvPr id="5" name="Image 4" descr="qr code dcaps les clés.png"/>
          <p:cNvPicPr>
            <a:picLocks noChangeAspect="1"/>
          </p:cNvPicPr>
          <p:nvPr/>
        </p:nvPicPr>
        <p:blipFill>
          <a:blip r:embed="rId3" cstate="print"/>
          <a:stretch>
            <a:fillRect/>
          </a:stretch>
        </p:blipFill>
        <p:spPr>
          <a:xfrm>
            <a:off x="3131840" y="3717032"/>
            <a:ext cx="2736304" cy="2736304"/>
          </a:xfrm>
          <a:prstGeom prst="rect">
            <a:avLst/>
          </a:prstGeom>
        </p:spPr>
      </p:pic>
      <p:sp>
        <p:nvSpPr>
          <p:cNvPr id="6" name="Espace réservé du pied de page 5"/>
          <p:cNvSpPr>
            <a:spLocks noGrp="1"/>
          </p:cNvSpPr>
          <p:nvPr>
            <p:ph type="ftr" sz="quarter" idx="11"/>
          </p:nvPr>
        </p:nvSpPr>
        <p:spPr/>
        <p:txBody>
          <a:bodyPr/>
          <a:lstStyle/>
          <a:p>
            <a:r>
              <a:rPr lang="fr-FR" smtClean="0"/>
              <a:t>G.Deniau</a:t>
            </a:r>
            <a:endParaRPr lang="fr-FR"/>
          </a:p>
        </p:txBody>
      </p:sp>
      <p:sp>
        <p:nvSpPr>
          <p:cNvPr id="7" name="Rectangle 6"/>
          <p:cNvSpPr/>
          <p:nvPr/>
        </p:nvSpPr>
        <p:spPr>
          <a:xfrm>
            <a:off x="6084168" y="3789040"/>
            <a:ext cx="2520280" cy="1296144"/>
          </a:xfrm>
          <a:prstGeom prst="wedgeRectCallout">
            <a:avLst>
              <a:gd name="adj1" fmla="val -62468"/>
              <a:gd name="adj2" fmla="val 7050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2400" dirty="0" smtClean="0">
                <a:latin typeface="BubbleGum" pitchFamily="2" charset="0"/>
              </a:rPr>
              <a:t>Je suis un QR </a:t>
            </a:r>
            <a:r>
              <a:rPr lang="fr-FR" sz="2400" dirty="0" err="1" smtClean="0">
                <a:latin typeface="BubbleGum" pitchFamily="2" charset="0"/>
              </a:rPr>
              <a:t>codE</a:t>
            </a:r>
            <a:r>
              <a:rPr lang="fr-FR" sz="2400" dirty="0" smtClean="0">
                <a:latin typeface="BubbleGum" pitchFamily="2" charset="0"/>
              </a:rPr>
              <a:t>. Flashez-moi!</a:t>
            </a:r>
            <a:endParaRPr lang="fr-FR" sz="2400" dirty="0">
              <a:latin typeface="BubbleGum" pitchFamily="2" charset="0"/>
            </a:endParaRPr>
          </a:p>
        </p:txBody>
      </p:sp>
      <p:pic>
        <p:nvPicPr>
          <p:cNvPr id="24578" name="Picture 2" descr="Résultat de recherche d'images pour &quot;RADAR vitesse dessin&quot;"/>
          <p:cNvPicPr>
            <a:picLocks noChangeAspect="1" noChangeArrowheads="1"/>
          </p:cNvPicPr>
          <p:nvPr/>
        </p:nvPicPr>
        <p:blipFill>
          <a:blip r:embed="rId4" cstate="print"/>
          <a:srcRect/>
          <a:stretch>
            <a:fillRect/>
          </a:stretch>
        </p:blipFill>
        <p:spPr bwMode="auto">
          <a:xfrm flipH="1">
            <a:off x="-324544" y="3717032"/>
            <a:ext cx="3312368" cy="280831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665"/>
            <a:ext cx="8229600" cy="2448272"/>
          </a:xfrm>
        </p:spPr>
        <p:txBody>
          <a:bodyPr>
            <a:normAutofit fontScale="85000" lnSpcReduction="10000"/>
          </a:bodyPr>
          <a:lstStyle/>
          <a:p>
            <a:r>
              <a:rPr lang="fr-FR" dirty="0" smtClean="0"/>
              <a:t>On les voit apparaître sur de nombreux </a:t>
            </a:r>
            <a:r>
              <a:rPr lang="fr-FR" dirty="0" err="1" smtClean="0"/>
              <a:t>flyers</a:t>
            </a:r>
            <a:r>
              <a:rPr lang="fr-FR" dirty="0" smtClean="0"/>
              <a:t>, affiches, revues, etc... Ils permettent d'effectuer des interactions avec les Smartphones et les tablettes.</a:t>
            </a:r>
            <a:br>
              <a:rPr lang="fr-FR" dirty="0" smtClean="0"/>
            </a:br>
            <a:r>
              <a:rPr lang="fr-FR" dirty="0" smtClean="0"/>
              <a:t>Cette technologie accélère et incite l'usage des services Internet mobile : c'est un véritable outil interactif.</a:t>
            </a:r>
          </a:p>
          <a:p>
            <a:endParaRPr lang="fr-FR" dirty="0"/>
          </a:p>
        </p:txBody>
      </p:sp>
      <p:pic>
        <p:nvPicPr>
          <p:cNvPr id="1030" name="Picture 6" descr="Résultat de recherche d'images pour &quot;affiche education nationale qr codes&quot;"/>
          <p:cNvPicPr>
            <a:picLocks noChangeAspect="1" noChangeArrowheads="1"/>
          </p:cNvPicPr>
          <p:nvPr/>
        </p:nvPicPr>
        <p:blipFill>
          <a:blip r:embed="rId2" cstate="print"/>
          <a:srcRect/>
          <a:stretch>
            <a:fillRect/>
          </a:stretch>
        </p:blipFill>
        <p:spPr bwMode="auto">
          <a:xfrm>
            <a:off x="179512" y="2348880"/>
            <a:ext cx="2808312" cy="4212467"/>
          </a:xfrm>
          <a:prstGeom prst="rect">
            <a:avLst/>
          </a:prstGeom>
          <a:noFill/>
        </p:spPr>
      </p:pic>
      <p:pic>
        <p:nvPicPr>
          <p:cNvPr id="1032" name="Picture 8" descr="Résultat de recherche d'images pour &quot;affiche education nationale qr codes&quot;"/>
          <p:cNvPicPr>
            <a:picLocks noChangeAspect="1" noChangeArrowheads="1"/>
          </p:cNvPicPr>
          <p:nvPr/>
        </p:nvPicPr>
        <p:blipFill>
          <a:blip r:embed="rId3" cstate="print"/>
          <a:srcRect/>
          <a:stretch>
            <a:fillRect/>
          </a:stretch>
        </p:blipFill>
        <p:spPr bwMode="auto">
          <a:xfrm>
            <a:off x="3203848" y="2708920"/>
            <a:ext cx="3016991" cy="2736304"/>
          </a:xfrm>
          <a:prstGeom prst="rect">
            <a:avLst/>
          </a:prstGeom>
          <a:noFill/>
        </p:spPr>
      </p:pic>
      <p:pic>
        <p:nvPicPr>
          <p:cNvPr id="1036" name="Picture 12" descr="Résultat de recherche d'images pour &quot;affiche qr codes&quot;"/>
          <p:cNvPicPr>
            <a:picLocks noChangeAspect="1" noChangeArrowheads="1"/>
          </p:cNvPicPr>
          <p:nvPr/>
        </p:nvPicPr>
        <p:blipFill>
          <a:blip r:embed="rId4" cstate="print"/>
          <a:srcRect/>
          <a:stretch>
            <a:fillRect/>
          </a:stretch>
        </p:blipFill>
        <p:spPr bwMode="auto">
          <a:xfrm>
            <a:off x="4932040" y="2852936"/>
            <a:ext cx="3838575" cy="1190625"/>
          </a:xfrm>
          <a:prstGeom prst="rect">
            <a:avLst/>
          </a:prstGeom>
          <a:noFill/>
        </p:spPr>
      </p:pic>
      <p:pic>
        <p:nvPicPr>
          <p:cNvPr id="1040" name="Picture 16" descr="Résultat de recherche d'images pour &quot;affiche  qr codes&quot;"/>
          <p:cNvPicPr>
            <a:picLocks noChangeAspect="1" noChangeArrowheads="1"/>
          </p:cNvPicPr>
          <p:nvPr/>
        </p:nvPicPr>
        <p:blipFill>
          <a:blip r:embed="rId5" cstate="print"/>
          <a:srcRect/>
          <a:stretch>
            <a:fillRect/>
          </a:stretch>
        </p:blipFill>
        <p:spPr bwMode="auto">
          <a:xfrm>
            <a:off x="5436096" y="4509120"/>
            <a:ext cx="2527770" cy="1466107"/>
          </a:xfrm>
          <a:prstGeom prst="rect">
            <a:avLst/>
          </a:prstGeom>
          <a:noFill/>
        </p:spPr>
      </p:pic>
      <p:sp>
        <p:nvSpPr>
          <p:cNvPr id="7" name="Espace réservé du pied de page 6"/>
          <p:cNvSpPr>
            <a:spLocks noGrp="1"/>
          </p:cNvSpPr>
          <p:nvPr>
            <p:ph type="ftr" sz="quarter" idx="11"/>
          </p:nvPr>
        </p:nvSpPr>
        <p:spPr/>
        <p:txBody>
          <a:bodyPr/>
          <a:lstStyle/>
          <a:p>
            <a:r>
              <a:rPr lang="fr-FR" smtClean="0"/>
              <a:t>G.Deniau</a:t>
            </a:r>
            <a:endParaRPr lang="fr-F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fr-FR" dirty="0" smtClean="0"/>
              <a:t>2. Comment scanner un QR code?</a:t>
            </a:r>
            <a:endParaRPr lang="fr-FR" dirty="0"/>
          </a:p>
        </p:txBody>
      </p:sp>
      <p:sp>
        <p:nvSpPr>
          <p:cNvPr id="3" name="Espace réservé du contenu 2"/>
          <p:cNvSpPr>
            <a:spLocks noGrp="1"/>
          </p:cNvSpPr>
          <p:nvPr>
            <p:ph idx="1"/>
          </p:nvPr>
        </p:nvSpPr>
        <p:spPr>
          <a:xfrm>
            <a:off x="457200" y="1882808"/>
            <a:ext cx="8229600" cy="2698320"/>
          </a:xfrm>
        </p:spPr>
        <p:txBody>
          <a:bodyPr>
            <a:normAutofit fontScale="70000" lnSpcReduction="20000"/>
          </a:bodyPr>
          <a:lstStyle/>
          <a:p>
            <a:pPr>
              <a:buNone/>
            </a:pPr>
            <a:r>
              <a:rPr lang="fr-FR" dirty="0" smtClean="0"/>
              <a:t>	La lecture - ou le scan - d'un QR Code est très simple et s'effectue en trois étapes, comme l'indique le schéma ci-dessous.</a:t>
            </a:r>
          </a:p>
          <a:p>
            <a:pPr>
              <a:buNone/>
            </a:pPr>
            <a:endParaRPr lang="fr-FR" dirty="0" smtClean="0"/>
          </a:p>
          <a:p>
            <a:pPr>
              <a:buNone/>
            </a:pPr>
            <a:endParaRPr lang="fr-FR" dirty="0" smtClean="0"/>
          </a:p>
          <a:p>
            <a:pPr>
              <a:buNone/>
            </a:pPr>
            <a:endParaRPr lang="fr-FR" dirty="0" smtClean="0"/>
          </a:p>
          <a:p>
            <a:pPr>
              <a:buNone/>
            </a:pPr>
            <a:endParaRPr lang="fr-FR" dirty="0" smtClean="0"/>
          </a:p>
          <a:p>
            <a:pPr>
              <a:buNone/>
            </a:pPr>
            <a:r>
              <a:rPr lang="fr-FR" dirty="0" smtClean="0"/>
              <a:t> 	</a:t>
            </a:r>
          </a:p>
          <a:p>
            <a:endParaRPr lang="fr-FR" dirty="0"/>
          </a:p>
        </p:txBody>
      </p:sp>
      <p:pic>
        <p:nvPicPr>
          <p:cNvPr id="4" name="Image 3" descr="comment_scanner_qrcode.png"/>
          <p:cNvPicPr>
            <a:picLocks noChangeAspect="1"/>
          </p:cNvPicPr>
          <p:nvPr/>
        </p:nvPicPr>
        <p:blipFill>
          <a:blip r:embed="rId2" cstate="print"/>
          <a:stretch>
            <a:fillRect/>
          </a:stretch>
        </p:blipFill>
        <p:spPr>
          <a:xfrm>
            <a:off x="899592" y="2852936"/>
            <a:ext cx="1556792" cy="1556792"/>
          </a:xfrm>
          <a:prstGeom prst="rect">
            <a:avLst/>
          </a:prstGeom>
        </p:spPr>
      </p:pic>
      <p:pic>
        <p:nvPicPr>
          <p:cNvPr id="5" name="Image 4" descr="comment_scanner_qrcode2.png"/>
          <p:cNvPicPr>
            <a:picLocks noChangeAspect="1"/>
          </p:cNvPicPr>
          <p:nvPr/>
        </p:nvPicPr>
        <p:blipFill>
          <a:blip r:embed="rId3" cstate="print"/>
          <a:stretch>
            <a:fillRect/>
          </a:stretch>
        </p:blipFill>
        <p:spPr>
          <a:xfrm>
            <a:off x="3203848" y="2780928"/>
            <a:ext cx="1857143" cy="1857143"/>
          </a:xfrm>
          <a:prstGeom prst="rect">
            <a:avLst/>
          </a:prstGeom>
        </p:spPr>
      </p:pic>
      <p:pic>
        <p:nvPicPr>
          <p:cNvPr id="6" name="Image 5" descr="comment_scanner_qrcode3.png"/>
          <p:cNvPicPr>
            <a:picLocks noChangeAspect="1"/>
          </p:cNvPicPr>
          <p:nvPr/>
        </p:nvPicPr>
        <p:blipFill>
          <a:blip r:embed="rId4" cstate="print"/>
          <a:stretch>
            <a:fillRect/>
          </a:stretch>
        </p:blipFill>
        <p:spPr>
          <a:xfrm>
            <a:off x="6084168" y="2708920"/>
            <a:ext cx="1857143" cy="1857143"/>
          </a:xfrm>
          <a:prstGeom prst="rect">
            <a:avLst/>
          </a:prstGeom>
        </p:spPr>
      </p:pic>
      <p:sp>
        <p:nvSpPr>
          <p:cNvPr id="7" name="ZoneTexte 6"/>
          <p:cNvSpPr txBox="1"/>
          <p:nvPr/>
        </p:nvSpPr>
        <p:spPr>
          <a:xfrm>
            <a:off x="251520" y="4581128"/>
            <a:ext cx="8712967" cy="1569660"/>
          </a:xfrm>
          <a:prstGeom prst="rect">
            <a:avLst/>
          </a:prstGeom>
          <a:noFill/>
        </p:spPr>
        <p:txBody>
          <a:bodyPr wrap="square" rtlCol="0">
            <a:spAutoFit/>
          </a:bodyPr>
          <a:lstStyle/>
          <a:p>
            <a:r>
              <a:rPr lang="fr-FR" sz="2400" dirty="0" smtClean="0"/>
              <a:t>L'utilisateur doit ouvrir son application de lecture et viser le QR Code avec l'appareil photo de son téléphone mobile ou de sa tablette. L'application reconnaît alors le QR Code et effectue l'action associée, il s'agit généralement d’ouvrir une page Internet.</a:t>
            </a:r>
            <a:endParaRPr lang="fr-FR" sz="2400" dirty="0"/>
          </a:p>
        </p:txBody>
      </p:sp>
      <p:sp>
        <p:nvSpPr>
          <p:cNvPr id="8" name="Espace réservé du pied de page 7"/>
          <p:cNvSpPr>
            <a:spLocks noGrp="1"/>
          </p:cNvSpPr>
          <p:nvPr>
            <p:ph type="ftr" sz="quarter" idx="11"/>
          </p:nvPr>
        </p:nvSpPr>
        <p:spPr/>
        <p:txBody>
          <a:bodyPr/>
          <a:lstStyle/>
          <a:p>
            <a:r>
              <a:rPr lang="fr-FR" smtClean="0"/>
              <a:t>G.Deniau</a:t>
            </a:r>
            <a:endParaRPr lang="fr-F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fr-FR" sz="3200" dirty="0" smtClean="0"/>
              <a:t>3. Comment installer une application de lecture de QR-codes sur son </a:t>
            </a:r>
            <a:r>
              <a:rPr lang="fr-FR" sz="3200" dirty="0" err="1" smtClean="0"/>
              <a:t>smartphone</a:t>
            </a:r>
            <a:r>
              <a:rPr lang="fr-FR" sz="3200" dirty="0" smtClean="0"/>
              <a:t> ou sa tablette?</a:t>
            </a:r>
            <a:endParaRPr lang="fr-FR" sz="3200" dirty="0"/>
          </a:p>
        </p:txBody>
      </p:sp>
      <p:sp>
        <p:nvSpPr>
          <p:cNvPr id="3" name="Espace réservé du contenu 2"/>
          <p:cNvSpPr>
            <a:spLocks noGrp="1"/>
          </p:cNvSpPr>
          <p:nvPr>
            <p:ph idx="1"/>
          </p:nvPr>
        </p:nvSpPr>
        <p:spPr>
          <a:xfrm>
            <a:off x="251520" y="1600201"/>
            <a:ext cx="7128792" cy="2620888"/>
          </a:xfrm>
        </p:spPr>
        <p:txBody>
          <a:bodyPr>
            <a:normAutofit fontScale="70000" lnSpcReduction="20000"/>
          </a:bodyPr>
          <a:lstStyle/>
          <a:p>
            <a:r>
              <a:rPr lang="fr-FR" dirty="0" smtClean="0"/>
              <a:t>Pour un appareil fonctionnant sur </a:t>
            </a:r>
            <a:r>
              <a:rPr lang="fr-FR" dirty="0" err="1" smtClean="0"/>
              <a:t>Android</a:t>
            </a:r>
            <a:r>
              <a:rPr lang="fr-FR" dirty="0" smtClean="0"/>
              <a:t>: </a:t>
            </a:r>
            <a:r>
              <a:rPr lang="fr-FR" dirty="0" smtClean="0">
                <a:hlinkClick r:id="rId2"/>
              </a:rPr>
              <a:t>lien</a:t>
            </a:r>
            <a:endParaRPr lang="fr-FR" dirty="0" smtClean="0"/>
          </a:p>
          <a:p>
            <a:pPr>
              <a:buNone/>
            </a:pPr>
            <a:r>
              <a:rPr lang="fr-FR" dirty="0" smtClean="0"/>
              <a:t>Par exemple: </a:t>
            </a:r>
            <a:r>
              <a:rPr lang="fr-FR" dirty="0" smtClean="0">
                <a:hlinkClick r:id="rId3"/>
              </a:rPr>
              <a:t>QR code scanner</a:t>
            </a:r>
            <a:endParaRPr lang="fr-FR" dirty="0" smtClean="0"/>
          </a:p>
          <a:p>
            <a:endParaRPr lang="fr-FR" dirty="0" smtClean="0"/>
          </a:p>
          <a:p>
            <a:r>
              <a:rPr lang="fr-FR" dirty="0" smtClean="0"/>
              <a:t>Pour un appareil fonctionnant sous IOS: Rendez-vous sur la plateforme de téléchargement. Cherchez « lecteur de QR codes » (gratuit) et choisissez l’une des applications proposées.</a:t>
            </a:r>
          </a:p>
          <a:p>
            <a:pPr>
              <a:buNone/>
            </a:pPr>
            <a:r>
              <a:rPr lang="fr-FR" dirty="0" smtClean="0"/>
              <a:t>Par exemple: </a:t>
            </a:r>
            <a:r>
              <a:rPr lang="fr-FR" dirty="0" err="1" smtClean="0">
                <a:hlinkClick r:id="rId4"/>
              </a:rPr>
              <a:t>Unitag</a:t>
            </a:r>
            <a:r>
              <a:rPr lang="fr-FR" dirty="0" smtClean="0">
                <a:hlinkClick r:id="rId4"/>
              </a:rPr>
              <a:t> QR code scanner</a:t>
            </a:r>
            <a:endParaRPr lang="fr-FR" dirty="0"/>
          </a:p>
        </p:txBody>
      </p:sp>
      <p:sp>
        <p:nvSpPr>
          <p:cNvPr id="4" name="Espace réservé du pied de page 3"/>
          <p:cNvSpPr>
            <a:spLocks noGrp="1"/>
          </p:cNvSpPr>
          <p:nvPr>
            <p:ph type="ftr" sz="quarter" idx="11"/>
          </p:nvPr>
        </p:nvSpPr>
        <p:spPr/>
        <p:txBody>
          <a:bodyPr/>
          <a:lstStyle/>
          <a:p>
            <a:r>
              <a:rPr lang="fr-FR" dirty="0" err="1" smtClean="0"/>
              <a:t>G.Deniau</a:t>
            </a:r>
            <a:endParaRPr lang="fr-FR" dirty="0"/>
          </a:p>
        </p:txBody>
      </p:sp>
      <p:sp>
        <p:nvSpPr>
          <p:cNvPr id="38914" name="AutoShape 2" descr="Résultat de recherche d'images pour &quot;android&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8916" name="Picture 4" descr="Résultat de recherche d'images pour &quot;android&quot;"/>
          <p:cNvPicPr>
            <a:picLocks noChangeAspect="1" noChangeArrowheads="1"/>
          </p:cNvPicPr>
          <p:nvPr/>
        </p:nvPicPr>
        <p:blipFill>
          <a:blip r:embed="rId5" cstate="print"/>
          <a:srcRect/>
          <a:stretch>
            <a:fillRect/>
          </a:stretch>
        </p:blipFill>
        <p:spPr bwMode="auto">
          <a:xfrm>
            <a:off x="7380312" y="1484784"/>
            <a:ext cx="1198440" cy="1198440"/>
          </a:xfrm>
          <a:prstGeom prst="rect">
            <a:avLst/>
          </a:prstGeom>
          <a:noFill/>
        </p:spPr>
      </p:pic>
      <p:pic>
        <p:nvPicPr>
          <p:cNvPr id="38918" name="Picture 6" descr="Résultat de recherche d'images pour &quot;apple store application&quot;"/>
          <p:cNvPicPr>
            <a:picLocks noChangeAspect="1" noChangeArrowheads="1"/>
          </p:cNvPicPr>
          <p:nvPr/>
        </p:nvPicPr>
        <p:blipFill>
          <a:blip r:embed="rId6" cstate="print"/>
          <a:srcRect/>
          <a:stretch>
            <a:fillRect/>
          </a:stretch>
        </p:blipFill>
        <p:spPr bwMode="auto">
          <a:xfrm>
            <a:off x="7380312" y="2708920"/>
            <a:ext cx="1208599" cy="1183101"/>
          </a:xfrm>
          <a:prstGeom prst="rect">
            <a:avLst/>
          </a:prstGeom>
          <a:noFill/>
        </p:spPr>
      </p:pic>
      <p:pic>
        <p:nvPicPr>
          <p:cNvPr id="38920" name="Picture 8" descr="Résultat de recherche d'images pour &quot;gif animé smartphone&quot;"/>
          <p:cNvPicPr>
            <a:picLocks noChangeAspect="1" noChangeArrowheads="1" noCrop="1"/>
          </p:cNvPicPr>
          <p:nvPr/>
        </p:nvPicPr>
        <p:blipFill>
          <a:blip r:embed="rId7" cstate="print"/>
          <a:srcRect/>
          <a:stretch>
            <a:fillRect/>
          </a:stretch>
        </p:blipFill>
        <p:spPr bwMode="auto">
          <a:xfrm>
            <a:off x="2771800" y="4293096"/>
            <a:ext cx="3431704" cy="1930334"/>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fr-FR" dirty="0" smtClean="0"/>
              <a:t>4. Pourquoi utiliser des QR codes?</a:t>
            </a:r>
            <a:endParaRPr lang="fr-FR" dirty="0"/>
          </a:p>
        </p:txBody>
      </p:sp>
      <p:sp>
        <p:nvSpPr>
          <p:cNvPr id="3" name="Espace réservé du contenu 2"/>
          <p:cNvSpPr>
            <a:spLocks noGrp="1"/>
          </p:cNvSpPr>
          <p:nvPr>
            <p:ph idx="1"/>
          </p:nvPr>
        </p:nvSpPr>
        <p:spPr>
          <a:xfrm>
            <a:off x="457200" y="1600201"/>
            <a:ext cx="8229600" cy="3701008"/>
          </a:xfrm>
        </p:spPr>
        <p:txBody>
          <a:bodyPr>
            <a:normAutofit fontScale="70000" lnSpcReduction="20000"/>
          </a:bodyPr>
          <a:lstStyle/>
          <a:p>
            <a:pPr algn="just">
              <a:buNone/>
            </a:pPr>
            <a:r>
              <a:rPr lang="fr-FR" dirty="0" smtClean="0"/>
              <a:t>	</a:t>
            </a:r>
            <a:r>
              <a:rPr lang="fr-FR" b="1" dirty="0" smtClean="0"/>
              <a:t>Les QR codes permettent d’accéder à une page internet, une vidéo, une photo, un document, une définition,… </a:t>
            </a:r>
            <a:r>
              <a:rPr lang="fr-FR" sz="4000" b="1" u="sng" dirty="0" smtClean="0">
                <a:solidFill>
                  <a:srgbClr val="FF0000"/>
                </a:solidFill>
              </a:rPr>
              <a:t>rapidement</a:t>
            </a:r>
            <a:r>
              <a:rPr lang="fr-FR" sz="4000" b="1" dirty="0" smtClean="0">
                <a:solidFill>
                  <a:srgbClr val="FF0000"/>
                </a:solidFill>
              </a:rPr>
              <a:t>.</a:t>
            </a:r>
          </a:p>
          <a:p>
            <a:pPr algn="just">
              <a:buNone/>
            </a:pPr>
            <a:r>
              <a:rPr lang="fr-FR" dirty="0" smtClean="0"/>
              <a:t>			Les adresses URL sont parfois longues à écrire dans le navigateur  d’où le recours aux QR codes.</a:t>
            </a:r>
          </a:p>
          <a:p>
            <a:pPr algn="just">
              <a:buNone/>
            </a:pPr>
            <a:endParaRPr lang="fr-FR" dirty="0" smtClean="0"/>
          </a:p>
          <a:p>
            <a:pPr algn="just">
              <a:buNone/>
            </a:pPr>
            <a:endParaRPr lang="fr-FR" dirty="0" smtClean="0"/>
          </a:p>
          <a:p>
            <a:pPr>
              <a:buNone/>
            </a:pPr>
            <a:r>
              <a:rPr lang="fr-FR" dirty="0" smtClean="0"/>
              <a:t>	</a:t>
            </a:r>
            <a:r>
              <a:rPr lang="fr-FR" b="1" u="sng" dirty="0" smtClean="0"/>
              <a:t>Exemple:</a:t>
            </a:r>
          </a:p>
          <a:p>
            <a:pPr>
              <a:buNone/>
            </a:pPr>
            <a:r>
              <a:rPr lang="fr-FR" dirty="0" smtClean="0"/>
              <a:t>	Site (URL longue):</a:t>
            </a:r>
          </a:p>
          <a:p>
            <a:pPr indent="17463">
              <a:buNone/>
            </a:pPr>
            <a:r>
              <a:rPr lang="fr-FR" dirty="0" smtClean="0">
                <a:hlinkClick r:id="rId2"/>
              </a:rPr>
              <a:t>http://dcapsulespourlecole.weebly.com/les-cleacutes-de-leacutecole-des-videacuteos-pour-les-parents.html</a:t>
            </a:r>
            <a:endParaRPr lang="fr-FR" dirty="0" smtClean="0"/>
          </a:p>
          <a:p>
            <a:pPr>
              <a:buNone/>
            </a:pPr>
            <a:r>
              <a:rPr lang="fr-FR" dirty="0" smtClean="0"/>
              <a:t>	QR code associé: </a:t>
            </a:r>
          </a:p>
          <a:p>
            <a:pPr>
              <a:buNone/>
            </a:pPr>
            <a:endParaRPr lang="fr-FR" dirty="0"/>
          </a:p>
        </p:txBody>
      </p:sp>
      <p:pic>
        <p:nvPicPr>
          <p:cNvPr id="6" name="Image 5" descr="dcapsules parents vidéos.png"/>
          <p:cNvPicPr>
            <a:picLocks noChangeAspect="1"/>
          </p:cNvPicPr>
          <p:nvPr/>
        </p:nvPicPr>
        <p:blipFill>
          <a:blip r:embed="rId3" cstate="print"/>
          <a:stretch>
            <a:fillRect/>
          </a:stretch>
        </p:blipFill>
        <p:spPr>
          <a:xfrm>
            <a:off x="3347864" y="4797152"/>
            <a:ext cx="1584176" cy="1584176"/>
          </a:xfrm>
          <a:prstGeom prst="rect">
            <a:avLst/>
          </a:prstGeom>
        </p:spPr>
      </p:pic>
      <p:sp>
        <p:nvSpPr>
          <p:cNvPr id="7" name="Espace réservé du pied de page 6"/>
          <p:cNvSpPr>
            <a:spLocks noGrp="1"/>
          </p:cNvSpPr>
          <p:nvPr>
            <p:ph type="ftr" sz="quarter" idx="11"/>
          </p:nvPr>
        </p:nvSpPr>
        <p:spPr/>
        <p:txBody>
          <a:bodyPr/>
          <a:lstStyle/>
          <a:p>
            <a:r>
              <a:rPr lang="fr-FR" smtClean="0"/>
              <a:t>G.Deniau</a:t>
            </a:r>
            <a:endParaRPr lang="fr-FR"/>
          </a:p>
        </p:txBody>
      </p:sp>
      <p:pic>
        <p:nvPicPr>
          <p:cNvPr id="20484" name="Picture 4" descr="Résultat de recherche d'images pour &quot;gif animé flash&quot;"/>
          <p:cNvPicPr>
            <a:picLocks noChangeAspect="1" noChangeArrowheads="1" noCrop="1"/>
          </p:cNvPicPr>
          <p:nvPr/>
        </p:nvPicPr>
        <p:blipFill>
          <a:blip r:embed="rId4" cstate="print"/>
          <a:srcRect/>
          <a:stretch>
            <a:fillRect/>
          </a:stretch>
        </p:blipFill>
        <p:spPr bwMode="auto">
          <a:xfrm>
            <a:off x="5796136" y="2636912"/>
            <a:ext cx="2550574" cy="1423815"/>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fr-FR" dirty="0" smtClean="0"/>
              <a:t>5. Pourquoi et comment utiliser des QR-codes </a:t>
            </a:r>
            <a:r>
              <a:rPr lang="fr-FR" u="sng" dirty="0" smtClean="0"/>
              <a:t>à l’école</a:t>
            </a:r>
            <a:r>
              <a:rPr lang="fr-FR" dirty="0" smtClean="0"/>
              <a:t>?</a:t>
            </a:r>
            <a:endParaRPr lang="fr-FR" dirty="0"/>
          </a:p>
        </p:txBody>
      </p:sp>
      <p:sp>
        <p:nvSpPr>
          <p:cNvPr id="3" name="ZoneTexte 2"/>
          <p:cNvSpPr txBox="1"/>
          <p:nvPr/>
        </p:nvSpPr>
        <p:spPr>
          <a:xfrm>
            <a:off x="755576" y="2060848"/>
            <a:ext cx="7704856" cy="1200329"/>
          </a:xfrm>
          <a:prstGeom prst="rect">
            <a:avLst/>
          </a:prstGeom>
          <a:noFill/>
        </p:spPr>
        <p:txBody>
          <a:bodyPr wrap="square" rtlCol="0">
            <a:spAutoFit/>
          </a:bodyPr>
          <a:lstStyle/>
          <a:p>
            <a:r>
              <a:rPr lang="fr-FR" sz="3600" dirty="0" smtClean="0"/>
              <a:t>Quels pourraient être les usages des QR-codes à l’école?</a:t>
            </a:r>
            <a:endParaRPr lang="fr-FR" sz="3600" dirty="0"/>
          </a:p>
        </p:txBody>
      </p:sp>
      <p:sp>
        <p:nvSpPr>
          <p:cNvPr id="5" name="Espace réservé du pied de page 4"/>
          <p:cNvSpPr>
            <a:spLocks noGrp="1"/>
          </p:cNvSpPr>
          <p:nvPr>
            <p:ph type="ftr" sz="quarter" idx="11"/>
          </p:nvPr>
        </p:nvSpPr>
        <p:spPr/>
        <p:txBody>
          <a:bodyPr/>
          <a:lstStyle/>
          <a:p>
            <a:r>
              <a:rPr lang="fr-FR" smtClean="0"/>
              <a:t>G.Deniau</a:t>
            </a:r>
            <a:endParaRPr lang="fr-FR"/>
          </a:p>
        </p:txBody>
      </p:sp>
      <p:pic>
        <p:nvPicPr>
          <p:cNvPr id="6" name="Picture 2" descr="gif curieux,étrange,mystère,bizarre,réfléchir"/>
          <p:cNvPicPr>
            <a:picLocks noChangeAspect="1" noChangeArrowheads="1" noCrop="1"/>
          </p:cNvPicPr>
          <p:nvPr/>
        </p:nvPicPr>
        <p:blipFill>
          <a:blip r:embed="rId2" cstate="print"/>
          <a:srcRect/>
          <a:stretch>
            <a:fillRect/>
          </a:stretch>
        </p:blipFill>
        <p:spPr bwMode="auto">
          <a:xfrm>
            <a:off x="539552" y="764704"/>
            <a:ext cx="648072" cy="57606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700808"/>
            <a:ext cx="8229600" cy="4752528"/>
          </a:xfrm>
        </p:spPr>
        <p:txBody>
          <a:bodyPr>
            <a:normAutofit fontScale="85000" lnSpcReduction="20000"/>
          </a:bodyPr>
          <a:lstStyle/>
          <a:p>
            <a:r>
              <a:rPr lang="fr-FR" dirty="0" smtClean="0"/>
              <a:t>Dans les cahiers de leçons pour accéder à une vidéo explicative (</a:t>
            </a:r>
            <a:r>
              <a:rPr lang="fr-FR" dirty="0" smtClean="0">
                <a:hlinkClick r:id="rId2"/>
              </a:rPr>
              <a:t>Le cahier de leçons augmenté</a:t>
            </a:r>
            <a:r>
              <a:rPr lang="fr-FR" dirty="0" smtClean="0"/>
              <a:t>, </a:t>
            </a:r>
            <a:r>
              <a:rPr lang="fr-FR" dirty="0" smtClean="0">
                <a:hlinkClick r:id="rId3"/>
              </a:rPr>
              <a:t>Les leçons de </a:t>
            </a:r>
            <a:r>
              <a:rPr lang="fr-FR" dirty="0" err="1" smtClean="0">
                <a:hlinkClick r:id="rId3"/>
              </a:rPr>
              <a:t>Supermaître</a:t>
            </a:r>
            <a:r>
              <a:rPr lang="fr-FR" dirty="0" smtClean="0"/>
              <a:t>)</a:t>
            </a:r>
          </a:p>
          <a:p>
            <a:pPr>
              <a:buNone/>
            </a:pPr>
            <a:r>
              <a:rPr lang="fr-FR" dirty="0" smtClean="0"/>
              <a:t>Un site de leçons en vidéo: </a:t>
            </a:r>
            <a:r>
              <a:rPr lang="fr-FR" dirty="0" smtClean="0">
                <a:hlinkClick r:id="rId4"/>
              </a:rPr>
              <a:t>lien</a:t>
            </a:r>
            <a:endParaRPr lang="fr-FR" dirty="0" smtClean="0"/>
          </a:p>
          <a:p>
            <a:r>
              <a:rPr lang="fr-FR" dirty="0" smtClean="0"/>
              <a:t>Sur le cahier de poésie, permettant à l’élève d’écouter une version oralisée afin de mieux l’apprendre </a:t>
            </a:r>
          </a:p>
          <a:p>
            <a:r>
              <a:rPr lang="fr-FR" dirty="0" smtClean="0"/>
              <a:t>Sur la leçon d’histoire afin de l’illustrer par une vidéo, une carte interactive... </a:t>
            </a:r>
          </a:p>
          <a:p>
            <a:r>
              <a:rPr lang="fr-FR" dirty="0" smtClean="0"/>
              <a:t>Sur chaque page d’un livre créé par la classe afin d’accéder à la version oralisée, commentée ou interprétée </a:t>
            </a:r>
          </a:p>
          <a:p>
            <a:r>
              <a:rPr lang="fr-FR" dirty="0" smtClean="0"/>
              <a:t>Donner des indices (jeu de piste,  course d’orientation). </a:t>
            </a:r>
          </a:p>
        </p:txBody>
      </p:sp>
      <p:sp>
        <p:nvSpPr>
          <p:cNvPr id="4" name="Titre 1"/>
          <p:cNvSpPr>
            <a:spLocks noGrp="1"/>
          </p:cNvSpPr>
          <p:nvPr>
            <p:ph type="title"/>
          </p:nvPr>
        </p:nvSpPr>
        <p:spPr>
          <a:xfrm>
            <a:off x="457200" y="274638"/>
            <a:ext cx="8229600" cy="1143000"/>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r>
              <a:rPr lang="fr-FR" sz="3600" dirty="0" smtClean="0"/>
              <a:t>6. Des idées d’utilisations des QR-codes à l’école, à la maison, en direction</a:t>
            </a:r>
            <a:endParaRPr lang="fr-FR" sz="3600" dirty="0"/>
          </a:p>
        </p:txBody>
      </p:sp>
      <p:sp>
        <p:nvSpPr>
          <p:cNvPr id="5" name="Espace réservé du pied de page 4"/>
          <p:cNvSpPr>
            <a:spLocks noGrp="1"/>
          </p:cNvSpPr>
          <p:nvPr>
            <p:ph type="ftr" sz="quarter" idx="11"/>
          </p:nvPr>
        </p:nvSpPr>
        <p:spPr/>
        <p:txBody>
          <a:bodyPr/>
          <a:lstStyle/>
          <a:p>
            <a:r>
              <a:rPr lang="fr-FR" smtClean="0"/>
              <a:t>G.Deniau</a:t>
            </a:r>
            <a:endParaRPr lang="fr-F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Urbai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701</TotalTime>
  <Words>806</Words>
  <Application>Microsoft Office PowerPoint</Application>
  <PresentationFormat>Affichage à l'écran (4:3)</PresentationFormat>
  <Paragraphs>146</Paragraphs>
  <Slides>26</Slides>
  <Notes>1</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Thème Office</vt:lpstr>
      <vt:lpstr>Créer et utiliser des QR Codes</vt:lpstr>
      <vt:lpstr>Diapositive 2</vt:lpstr>
      <vt:lpstr>1. Qu’est ce qu’un QR code?</vt:lpstr>
      <vt:lpstr>Diapositive 4</vt:lpstr>
      <vt:lpstr>2. Comment scanner un QR code?</vt:lpstr>
      <vt:lpstr>3. Comment installer une application de lecture de QR-codes sur son smartphone ou sa tablette?</vt:lpstr>
      <vt:lpstr>4. Pourquoi utiliser des QR codes?</vt:lpstr>
      <vt:lpstr>5. Pourquoi et comment utiliser des QR-codes à l’école?</vt:lpstr>
      <vt:lpstr>6. Des idées d’utilisations des QR-codes à l’école, à la maison, en direction</vt:lpstr>
      <vt:lpstr>Diapositive 10</vt:lpstr>
      <vt:lpstr>Diapositive 11</vt:lpstr>
      <vt:lpstr>Diapositive 12</vt:lpstr>
      <vt:lpstr>Un exemple d’activité de classe utilisant les QR-codes</vt:lpstr>
      <vt:lpstr>Diapositive 14</vt:lpstr>
      <vt:lpstr>7. Et si on n’a pas internet en classe???</vt:lpstr>
      <vt:lpstr>8. Comment créer un QR code?</vt:lpstr>
      <vt:lpstr>1. Copiez l’adresse du lien souhaité (clic droit sur l’url puis « copier »)</vt:lpstr>
      <vt:lpstr>2. Allez sur la page du générateur: https://www.unitag.io/fr/qrcode</vt:lpstr>
      <vt:lpstr>3. Collez l’adresse dans « Entrer votre URL » puis validez</vt:lpstr>
      <vt:lpstr>4. Le QR code apparaît. Placez le curseur sur le QR code. Faites un clic droit et « enregistrer l’image sous » dans le dossier de votre choix.</vt:lpstr>
      <vt:lpstr>5. Ouvrez un document, insérez le QR–code autant de fois que nécessaire. Découpez. Collez dans le livret de bord ou dans le cahier de leçons, de découverte du monde, de sciences, d’histoire, … Ou insérer le QR-code dans le document directement.</vt:lpstr>
      <vt:lpstr>9. Un générateur de planches de QR codes</vt:lpstr>
      <vt:lpstr>10. Les limites:</vt:lpstr>
      <vt:lpstr>Diapositive 24</vt:lpstr>
      <vt:lpstr>11. Un guide pour les familles</vt:lpstr>
      <vt:lpstr>12. Création de QR-codes </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Créer des QRCodes</dc:title>
  <dc:creator>Deniau</dc:creator>
  <cp:lastModifiedBy>Deniau</cp:lastModifiedBy>
  <cp:revision>197</cp:revision>
  <dcterms:created xsi:type="dcterms:W3CDTF">2015-07-04T18:25:19Z</dcterms:created>
  <dcterms:modified xsi:type="dcterms:W3CDTF">2017-06-12T12:49:09Z</dcterms:modified>
</cp:coreProperties>
</file>